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92" r:id="rId2"/>
    <p:sldId id="390" r:id="rId3"/>
    <p:sldId id="391" r:id="rId4"/>
    <p:sldId id="371" r:id="rId5"/>
    <p:sldId id="389" r:id="rId6"/>
    <p:sldId id="374" r:id="rId7"/>
    <p:sldId id="393" r:id="rId8"/>
    <p:sldId id="378" r:id="rId9"/>
    <p:sldId id="394" r:id="rId10"/>
    <p:sldId id="395" r:id="rId11"/>
    <p:sldId id="396" r:id="rId12"/>
    <p:sldId id="397"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75" autoAdjust="0"/>
  </p:normalViewPr>
  <p:slideViewPr>
    <p:cSldViewPr>
      <p:cViewPr varScale="1">
        <p:scale>
          <a:sx n="66" d="100"/>
          <a:sy n="66" d="100"/>
        </p:scale>
        <p:origin x="1858" y="8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FE904-2D24-4704-ACF5-0920B1AE908B}" type="datetimeFigureOut">
              <a:rPr lang="es-CL" smtClean="0"/>
              <a:t>09-12-2024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BA7A1-1417-420F-8F04-FB072539B5DB}" type="slidenum">
              <a:rPr lang="es-CL" smtClean="0"/>
              <a:t>‹Nº›</a:t>
            </a:fld>
            <a:endParaRPr lang="es-CL"/>
          </a:p>
        </p:txBody>
      </p:sp>
    </p:spTree>
    <p:extLst>
      <p:ext uri="{BB962C8B-B14F-4D97-AF65-F5344CB8AC3E}">
        <p14:creationId xmlns:p14="http://schemas.microsoft.com/office/powerpoint/2010/main" val="348134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9EBA7A1-1417-420F-8F04-FB072539B5DB}" type="slidenum">
              <a:rPr lang="es-CL" smtClean="0"/>
              <a:t>2</a:t>
            </a:fld>
            <a:endParaRPr lang="es-CL"/>
          </a:p>
        </p:txBody>
      </p:sp>
    </p:spTree>
    <p:extLst>
      <p:ext uri="{BB962C8B-B14F-4D97-AF65-F5344CB8AC3E}">
        <p14:creationId xmlns:p14="http://schemas.microsoft.com/office/powerpoint/2010/main" val="309480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 tierra, campo, ovejas,</a:t>
            </a:r>
            <a:r>
              <a:rPr lang="es-MX" baseline="0" dirty="0"/>
              <a:t> semilla.</a:t>
            </a:r>
          </a:p>
          <a:p>
            <a:r>
              <a:rPr lang="es-MX" baseline="0" dirty="0"/>
              <a:t>2.- el sembrador, las vírgenes, el hijo prodigo, etc.</a:t>
            </a:r>
          </a:p>
          <a:p>
            <a:r>
              <a:rPr lang="es-MX" baseline="0" dirty="0"/>
              <a:t>3.- no te da las fechas en que ocurrió, en cambio el rico u </a:t>
            </a:r>
            <a:r>
              <a:rPr lang="es-MX" baseline="0" dirty="0" err="1"/>
              <a:t>lazaro</a:t>
            </a:r>
            <a:r>
              <a:rPr lang="es-MX" baseline="0" dirty="0"/>
              <a:t> te da el tiempo.</a:t>
            </a:r>
            <a:endParaRPr lang="es-MX" dirty="0"/>
          </a:p>
        </p:txBody>
      </p:sp>
      <p:sp>
        <p:nvSpPr>
          <p:cNvPr id="4" name="Marcador de número de diapositiva 3"/>
          <p:cNvSpPr>
            <a:spLocks noGrp="1"/>
          </p:cNvSpPr>
          <p:nvPr>
            <p:ph type="sldNum" sz="quarter" idx="10"/>
          </p:nvPr>
        </p:nvSpPr>
        <p:spPr/>
        <p:txBody>
          <a:bodyPr/>
          <a:lstStyle/>
          <a:p>
            <a:fld id="{79EBA7A1-1417-420F-8F04-FB072539B5DB}" type="slidenum">
              <a:rPr lang="es-CL" smtClean="0"/>
              <a:t>4</a:t>
            </a:fld>
            <a:endParaRPr lang="es-CL"/>
          </a:p>
        </p:txBody>
      </p:sp>
    </p:spTree>
    <p:extLst>
      <p:ext uri="{BB962C8B-B14F-4D97-AF65-F5344CB8AC3E}">
        <p14:creationId xmlns:p14="http://schemas.microsoft.com/office/powerpoint/2010/main" val="110111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Era solo para judíos.</a:t>
            </a:r>
          </a:p>
        </p:txBody>
      </p:sp>
      <p:sp>
        <p:nvSpPr>
          <p:cNvPr id="4" name="Marcador de número de diapositiva 3"/>
          <p:cNvSpPr>
            <a:spLocks noGrp="1"/>
          </p:cNvSpPr>
          <p:nvPr>
            <p:ph type="sldNum" sz="quarter" idx="10"/>
          </p:nvPr>
        </p:nvSpPr>
        <p:spPr/>
        <p:txBody>
          <a:bodyPr/>
          <a:lstStyle/>
          <a:p>
            <a:fld id="{79EBA7A1-1417-420F-8F04-FB072539B5DB}" type="slidenum">
              <a:rPr lang="es-CL" smtClean="0"/>
              <a:t>5</a:t>
            </a:fld>
            <a:endParaRPr lang="es-CL"/>
          </a:p>
        </p:txBody>
      </p:sp>
    </p:spTree>
    <p:extLst>
      <p:ext uri="{BB962C8B-B14F-4D97-AF65-F5344CB8AC3E}">
        <p14:creationId xmlns:p14="http://schemas.microsoft.com/office/powerpoint/2010/main" val="65459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533D346-7C02-46F0-A9EA-D301A0F65841}" type="slidenum">
              <a:rPr lang="es-MX" smtClean="0"/>
              <a:t>6</a:t>
            </a:fld>
            <a:endParaRPr lang="es-MX"/>
          </a:p>
        </p:txBody>
      </p:sp>
    </p:spTree>
    <p:extLst>
      <p:ext uri="{BB962C8B-B14F-4D97-AF65-F5344CB8AC3E}">
        <p14:creationId xmlns:p14="http://schemas.microsoft.com/office/powerpoint/2010/main" val="10544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Era solo para judíos.</a:t>
            </a:r>
          </a:p>
        </p:txBody>
      </p:sp>
      <p:sp>
        <p:nvSpPr>
          <p:cNvPr id="4" name="Marcador de número de diapositiva 3"/>
          <p:cNvSpPr>
            <a:spLocks noGrp="1"/>
          </p:cNvSpPr>
          <p:nvPr>
            <p:ph type="sldNum" sz="quarter" idx="10"/>
          </p:nvPr>
        </p:nvSpPr>
        <p:spPr/>
        <p:txBody>
          <a:bodyPr/>
          <a:lstStyle/>
          <a:p>
            <a:fld id="{79EBA7A1-1417-420F-8F04-FB072539B5DB}" type="slidenum">
              <a:rPr lang="es-CL" smtClean="0"/>
              <a:t>7</a:t>
            </a:fld>
            <a:endParaRPr lang="es-CL"/>
          </a:p>
        </p:txBody>
      </p:sp>
    </p:spTree>
    <p:extLst>
      <p:ext uri="{BB962C8B-B14F-4D97-AF65-F5344CB8AC3E}">
        <p14:creationId xmlns:p14="http://schemas.microsoft.com/office/powerpoint/2010/main" val="218540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9EBA7A1-1417-420F-8F04-FB072539B5DB}" type="slidenum">
              <a:rPr lang="es-CL" smtClean="0"/>
              <a:t>9</a:t>
            </a:fld>
            <a:endParaRPr lang="es-CL"/>
          </a:p>
        </p:txBody>
      </p:sp>
    </p:spTree>
    <p:extLst>
      <p:ext uri="{BB962C8B-B14F-4D97-AF65-F5344CB8AC3E}">
        <p14:creationId xmlns:p14="http://schemas.microsoft.com/office/powerpoint/2010/main" val="222229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Era solo para judíos.</a:t>
            </a:r>
          </a:p>
        </p:txBody>
      </p:sp>
      <p:sp>
        <p:nvSpPr>
          <p:cNvPr id="4" name="Marcador de número de diapositiva 3"/>
          <p:cNvSpPr>
            <a:spLocks noGrp="1"/>
          </p:cNvSpPr>
          <p:nvPr>
            <p:ph type="sldNum" sz="quarter" idx="10"/>
          </p:nvPr>
        </p:nvSpPr>
        <p:spPr/>
        <p:txBody>
          <a:bodyPr/>
          <a:lstStyle/>
          <a:p>
            <a:fld id="{79EBA7A1-1417-420F-8F04-FB072539B5DB}" type="slidenum">
              <a:rPr lang="es-CL" smtClean="0"/>
              <a:t>10</a:t>
            </a:fld>
            <a:endParaRPr lang="es-CL"/>
          </a:p>
        </p:txBody>
      </p:sp>
    </p:spTree>
    <p:extLst>
      <p:ext uri="{BB962C8B-B14F-4D97-AF65-F5344CB8AC3E}">
        <p14:creationId xmlns:p14="http://schemas.microsoft.com/office/powerpoint/2010/main" val="409787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9EBA7A1-1417-420F-8F04-FB072539B5DB}" type="slidenum">
              <a:rPr lang="es-CL" smtClean="0"/>
              <a:t>11</a:t>
            </a:fld>
            <a:endParaRPr lang="es-CL"/>
          </a:p>
        </p:txBody>
      </p:sp>
    </p:spTree>
    <p:extLst>
      <p:ext uri="{BB962C8B-B14F-4D97-AF65-F5344CB8AC3E}">
        <p14:creationId xmlns:p14="http://schemas.microsoft.com/office/powerpoint/2010/main" val="266755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158746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129695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144961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solidFill>
                  <a:srgbClr val="FF0000"/>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p:txBody>
          <a:bodyPr/>
          <a:lstStyle>
            <a:lvl1pPr marL="0" indent="0">
              <a:buNone/>
              <a:defRPr sz="300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374848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25952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404262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216520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200968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183718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187505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D878F6-C524-4429-A538-9B4C95934E78}" type="datetimeFigureOut">
              <a:rPr lang="es-CL" smtClean="0"/>
              <a:t>09-12-2024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E5CD4-FF27-4F7A-80FF-E56F8E78B2DE}" type="slidenum">
              <a:rPr lang="es-CL" smtClean="0"/>
              <a:t>‹Nº›</a:t>
            </a:fld>
            <a:endParaRPr lang="es-CL"/>
          </a:p>
        </p:txBody>
      </p:sp>
    </p:spTree>
    <p:extLst>
      <p:ext uri="{BB962C8B-B14F-4D97-AF65-F5344CB8AC3E}">
        <p14:creationId xmlns:p14="http://schemas.microsoft.com/office/powerpoint/2010/main" val="234341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878F6-C524-4429-A538-9B4C95934E78}" type="datetimeFigureOut">
              <a:rPr lang="es-CL" smtClean="0"/>
              <a:t>09-12-2024</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E5CD4-FF27-4F7A-80FF-E56F8E78B2DE}" type="slidenum">
              <a:rPr lang="es-CL" smtClean="0"/>
              <a:t>‹Nº›</a:t>
            </a:fld>
            <a:endParaRPr lang="es-CL"/>
          </a:p>
        </p:txBody>
      </p:sp>
    </p:spTree>
    <p:extLst>
      <p:ext uri="{BB962C8B-B14F-4D97-AF65-F5344CB8AC3E}">
        <p14:creationId xmlns:p14="http://schemas.microsoft.com/office/powerpoint/2010/main" val="213452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mente por las Escrituras – Sola Scriptura - Noticias - Adventista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824"/>
          <a:stretch/>
        </p:blipFill>
        <p:spPr bwMode="auto">
          <a:xfrm>
            <a:off x="-3580" y="1052736"/>
            <a:ext cx="9147579" cy="5805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é sucede después de la muerte? — El Infierno (Parte 4) | La Sagrada  Pala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234" y="5517233"/>
            <a:ext cx="2012952" cy="1340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1" y="0"/>
            <a:ext cx="9144001" cy="1754326"/>
          </a:xfrm>
          <a:prstGeom prst="rect">
            <a:avLst/>
          </a:prstGeom>
          <a:solidFill>
            <a:schemeClr val="tx1"/>
          </a:solidFill>
        </p:spPr>
        <p:txBody>
          <a:bodyPr wrap="square">
            <a:spAutoFit/>
          </a:bodyPr>
          <a:lstStyle/>
          <a:p>
            <a:pPr algn="ctr"/>
            <a:r>
              <a:rPr lang="es-MX" sz="5400" dirty="0">
                <a:ln w="0"/>
                <a:solidFill>
                  <a:schemeClr val="bg1"/>
                </a:solidFill>
                <a:effectLst>
                  <a:glow rad="228600">
                    <a:schemeClr val="accent2">
                      <a:satMod val="175000"/>
                      <a:alpha val="40000"/>
                    </a:schemeClr>
                  </a:glow>
                  <a:outerShdw blurRad="38100" dist="38100" dir="2700000" algn="tl">
                    <a:srgbClr val="000000">
                      <a:alpha val="43137"/>
                    </a:srgbClr>
                  </a:outerShdw>
                  <a:reflection blurRad="6350" stA="53000" endA="300" endPos="35500" dir="5400000" sy="-90000" algn="bl" rotWithShape="0"/>
                </a:effectLst>
              </a:rPr>
              <a:t>El hombre que entendió demasiado tarde</a:t>
            </a:r>
          </a:p>
        </p:txBody>
      </p:sp>
      <p:sp>
        <p:nvSpPr>
          <p:cNvPr id="4" name="Rectángulo 3"/>
          <p:cNvSpPr/>
          <p:nvPr/>
        </p:nvSpPr>
        <p:spPr>
          <a:xfrm>
            <a:off x="179512" y="3598277"/>
            <a:ext cx="1972656" cy="707886"/>
          </a:xfrm>
          <a:prstGeom prst="rect">
            <a:avLst/>
          </a:prstGeom>
        </p:spPr>
        <p:txBody>
          <a:bodyPr wrap="none">
            <a:spAutoFit/>
          </a:bodyPr>
          <a:lstStyle/>
          <a:p>
            <a:pPr algn="ctr"/>
            <a:r>
              <a:rPr lang="es-MX" sz="2000" b="1" spc="50" dirty="0">
                <a:ln w="9525" cmpd="sng">
                  <a:solidFill>
                    <a:schemeClr val="accent1"/>
                  </a:solidFill>
                  <a:prstDash val="solid"/>
                </a:ln>
                <a:solidFill>
                  <a:srgbClr val="70AD47">
                    <a:tint val="1000"/>
                  </a:srgbClr>
                </a:solidFill>
                <a:effectLst>
                  <a:glow rad="38100">
                    <a:schemeClr val="accent1">
                      <a:alpha val="40000"/>
                    </a:schemeClr>
                  </a:glow>
                </a:effectLst>
              </a:rPr>
              <a:t>Por: </a:t>
            </a:r>
          </a:p>
          <a:p>
            <a:pPr algn="ctr"/>
            <a:r>
              <a:rPr lang="es-MX" sz="2000" b="1" spc="50" dirty="0">
                <a:ln w="9525" cmpd="sng">
                  <a:solidFill>
                    <a:schemeClr val="accent1"/>
                  </a:solidFill>
                  <a:prstDash val="solid"/>
                </a:ln>
                <a:solidFill>
                  <a:srgbClr val="70AD47">
                    <a:tint val="1000"/>
                  </a:srgbClr>
                </a:solidFill>
                <a:effectLst>
                  <a:glow rad="38100">
                    <a:schemeClr val="accent1">
                      <a:alpha val="40000"/>
                    </a:schemeClr>
                  </a:glow>
                </a:effectLst>
              </a:rPr>
              <a:t>Jorge Carmona</a:t>
            </a:r>
            <a:r>
              <a:rPr lang="es-MX" sz="2000" dirty="0">
                <a:ln w="0"/>
                <a:solidFill>
                  <a:srgbClr val="FFFF00"/>
                </a:solidFill>
                <a:effectLst>
                  <a:outerShdw blurRad="38100" dist="38100" dir="2700000" algn="tl">
                    <a:srgbClr val="000000">
                      <a:alpha val="43137"/>
                    </a:srgbClr>
                  </a:outerShdw>
                  <a:reflection blurRad="6350" stA="53000" endA="300" endPos="35500" dir="5400000" sy="-90000" algn="bl" rotWithShape="0"/>
                </a:effectLst>
              </a:rPr>
              <a:t> </a:t>
            </a:r>
            <a:endParaRPr lang="es-MX" sz="2000" dirty="0">
              <a:solidFill>
                <a:srgbClr val="FFFF00"/>
              </a:solidFill>
            </a:endParaRPr>
          </a:p>
        </p:txBody>
      </p:sp>
      <p:sp>
        <p:nvSpPr>
          <p:cNvPr id="9" name="Rectángulo 8"/>
          <p:cNvSpPr/>
          <p:nvPr/>
        </p:nvSpPr>
        <p:spPr>
          <a:xfrm>
            <a:off x="3625236" y="1775373"/>
            <a:ext cx="1971950" cy="430887"/>
          </a:xfrm>
          <a:prstGeom prst="rect">
            <a:avLst/>
          </a:prstGeom>
        </p:spPr>
        <p:txBody>
          <a:bodyPr wrap="none">
            <a:spAutoFit/>
          </a:bodyPr>
          <a:lstStyle/>
          <a:p>
            <a:r>
              <a:rPr lang="es-MX" sz="2200" b="1" dirty="0">
                <a:solidFill>
                  <a:srgbClr val="FFFF00"/>
                </a:solidFill>
                <a:effectLst>
                  <a:outerShdw blurRad="38100" dist="38100" dir="2700000" algn="tl">
                    <a:srgbClr val="000000">
                      <a:alpha val="43137"/>
                    </a:srgbClr>
                  </a:outerShdw>
                </a:effectLst>
              </a:rPr>
              <a:t>Lucas 16:19-28 </a:t>
            </a:r>
            <a:endParaRPr lang="es-MX" sz="2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056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30" y="1514184"/>
            <a:ext cx="9135451" cy="520614"/>
          </a:xfr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s-MX" sz="2600" b="1" dirty="0">
                <a:solidFill>
                  <a:schemeClr val="bg1"/>
                </a:solidFill>
                <a:effectLst>
                  <a:outerShdw blurRad="38100" dist="38100" dir="2700000" algn="tl">
                    <a:srgbClr val="000000">
                      <a:alpha val="43137"/>
                    </a:srgbClr>
                  </a:outerShdw>
                </a:effectLst>
                <a:cs typeface="Aharoni" panose="02010803020104030203" pitchFamily="2" charset="-79"/>
              </a:rPr>
              <a:t>III. </a:t>
            </a:r>
            <a:r>
              <a:rPr lang="es-MX" sz="2600" b="1" dirty="0">
                <a:solidFill>
                  <a:srgbClr val="FFFF00"/>
                </a:solidFill>
                <a:effectLst>
                  <a:outerShdw blurRad="38100" dist="38100" dir="2700000" algn="tl">
                    <a:srgbClr val="000000">
                      <a:alpha val="43137"/>
                    </a:srgbClr>
                  </a:outerShdw>
                </a:effectLst>
                <a:cs typeface="Aharoni" panose="02010803020104030203" pitchFamily="2" charset="-79"/>
              </a:rPr>
              <a:t>Que al morir acaba la oportunidad de salvarse.</a:t>
            </a:r>
          </a:p>
        </p:txBody>
      </p:sp>
      <p:sp>
        <p:nvSpPr>
          <p:cNvPr id="4" name="AutoShape 2" descr="Archivo:Wikipedia-es-logo-black-on-white.png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Archivo:Wikipedia-es-logo-black-on-white.png - Wikipedia, la enciclopedia  lib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Título 1"/>
          <p:cNvSpPr txBox="1">
            <a:spLocks/>
          </p:cNvSpPr>
          <p:nvPr/>
        </p:nvSpPr>
        <p:spPr>
          <a:xfrm>
            <a:off x="-3120" y="-14123"/>
            <a:ext cx="9144001" cy="1456115"/>
          </a:xfrm>
          <a:prstGeom prst="rect">
            <a:avLst/>
          </a:prstGeom>
          <a:solidFill>
            <a:schemeClr val="tx1"/>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000" b="1" dirty="0">
              <a:solidFill>
                <a:srgbClr val="FFFF00"/>
              </a:solidFill>
              <a:effectLst>
                <a:outerShdw blurRad="38100" dist="38100" dir="2700000" algn="tl">
                  <a:srgbClr val="000000">
                    <a:alpha val="43137"/>
                  </a:srgbClr>
                </a:outerShdw>
              </a:effectLst>
              <a:latin typeface="Bodoni MT" panose="02070603080606020203" pitchFamily="18" charset="0"/>
            </a:endParaRPr>
          </a:p>
        </p:txBody>
      </p:sp>
      <p:pic>
        <p:nvPicPr>
          <p:cNvPr id="14"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16169" y="-14123"/>
            <a:ext cx="2160706" cy="1456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6884058" y="-25690"/>
            <a:ext cx="2235224" cy="145611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Predicar el Evangelio - TF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0" descr="Predíca El Evangelio De Jesucristo! | | Como Predicar El Evangel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AutoShape 12" descr="Predíca El Evangelio De Jesucristo! | | Como Predicar El Evangel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Rectángulo 20"/>
          <p:cNvSpPr/>
          <p:nvPr/>
        </p:nvSpPr>
        <p:spPr>
          <a:xfrm>
            <a:off x="0" y="2034798"/>
            <a:ext cx="7875838" cy="2308324"/>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Lucas 16: 25  </a:t>
            </a:r>
            <a:r>
              <a:rPr lang="es-MX" sz="2400" dirty="0">
                <a:effectLst>
                  <a:outerShdw blurRad="38100" dist="38100" dir="2700000" algn="tl">
                    <a:srgbClr val="000000">
                      <a:alpha val="43137"/>
                    </a:srgbClr>
                  </a:outerShdw>
                </a:effectLst>
              </a:rPr>
              <a:t>Pero Abraham le dijo: Hijo, acuérdate que recibiste tus bienes en tu vida, y Lázaro también males; pero ahora éste es consolado aquí, y tú atormentado. </a:t>
            </a:r>
          </a:p>
          <a:p>
            <a:r>
              <a:rPr lang="es-MX" sz="2400" b="1" dirty="0">
                <a:solidFill>
                  <a:srgbClr val="0000CC"/>
                </a:solidFill>
                <a:effectLst>
                  <a:outerShdw blurRad="38100" dist="38100" dir="2700000" algn="tl">
                    <a:srgbClr val="000000">
                      <a:alpha val="43137"/>
                    </a:srgbClr>
                  </a:outerShdw>
                </a:effectLst>
              </a:rPr>
              <a:t>26</a:t>
            </a:r>
            <a:r>
              <a:rPr lang="es-MX" sz="2400" dirty="0">
                <a:effectLst>
                  <a:outerShdw blurRad="38100" dist="38100" dir="2700000" algn="tl">
                    <a:srgbClr val="000000">
                      <a:alpha val="43137"/>
                    </a:srgbClr>
                  </a:outerShdw>
                </a:effectLst>
              </a:rPr>
              <a:t>  Además de todo esto, una gran sima está puesta entre nosotros y vosotros, de manera que los que quisieren pasar de aquí a vosotros, </a:t>
            </a:r>
            <a:r>
              <a:rPr lang="es-MX" sz="2400" b="1" dirty="0">
                <a:effectLst>
                  <a:outerShdw blurRad="38100" dist="38100" dir="2700000" algn="tl">
                    <a:srgbClr val="000000">
                      <a:alpha val="43137"/>
                    </a:srgbClr>
                  </a:outerShdw>
                </a:effectLst>
              </a:rPr>
              <a:t>no pueden</a:t>
            </a:r>
            <a:r>
              <a:rPr lang="es-MX" sz="2400" dirty="0">
                <a:effectLst>
                  <a:outerShdw blurRad="38100" dist="38100" dir="2700000" algn="tl">
                    <a:srgbClr val="000000">
                      <a:alpha val="43137"/>
                    </a:srgbClr>
                  </a:outerShdw>
                </a:effectLst>
              </a:rPr>
              <a:t>, ni de allá pasar acá. </a:t>
            </a:r>
          </a:p>
        </p:txBody>
      </p:sp>
      <p:sp>
        <p:nvSpPr>
          <p:cNvPr id="18" name="Título 1"/>
          <p:cNvSpPr txBox="1">
            <a:spLocks/>
          </p:cNvSpPr>
          <p:nvPr/>
        </p:nvSpPr>
        <p:spPr>
          <a:xfrm>
            <a:off x="2144537" y="0"/>
            <a:ext cx="4739521" cy="1430425"/>
          </a:xfrm>
          <a:prstGeom prst="rect">
            <a:avLst/>
          </a:prstGeom>
          <a:noFill/>
          <a:ln>
            <a:noFill/>
          </a:ln>
          <a:effectLst>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softRound"/>
          </a:sp3d>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3000" dirty="0">
                <a:ln w="6600">
                  <a:solidFill>
                    <a:schemeClr val="accent2"/>
                  </a:solidFill>
                  <a:prstDash val="solid"/>
                </a:ln>
                <a:solidFill>
                  <a:srgbClr val="FFFFFF"/>
                </a:solidFill>
                <a:effectLst>
                  <a:outerShdw dist="38100" dir="2700000" algn="tl" rotWithShape="0">
                    <a:schemeClr val="accent2"/>
                  </a:outerShdw>
                </a:effectLst>
                <a:latin typeface="+mn-lt"/>
              </a:rPr>
              <a:t>El hombre que entendió demasiado tarde</a:t>
            </a:r>
          </a:p>
        </p:txBody>
      </p:sp>
      <p:pic>
        <p:nvPicPr>
          <p:cNvPr id="2056" name="Picture 8" descr="Biblia Reina Valera 1960 letra grande | casa eban"/>
          <p:cNvPicPr>
            <a:picLocks noChangeAspect="1" noChangeArrowheads="1"/>
          </p:cNvPicPr>
          <p:nvPr/>
        </p:nvPicPr>
        <p:blipFill rotWithShape="1">
          <a:blip r:embed="rId5">
            <a:extLst>
              <a:ext uri="{28A0092B-C50C-407E-A947-70E740481C1C}">
                <a14:useLocalDpi xmlns:a14="http://schemas.microsoft.com/office/drawing/2010/main" val="0"/>
              </a:ext>
            </a:extLst>
          </a:blip>
          <a:srcRect l="29515" t="9602" r="25826" b="12759"/>
          <a:stretch/>
        </p:blipFill>
        <p:spPr bwMode="auto">
          <a:xfrm>
            <a:off x="7875838" y="2034798"/>
            <a:ext cx="1243444" cy="16188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n para no mueras sin cristo"/>
          <p:cNvPicPr>
            <a:picLocks noChangeAspect="1" noChangeArrowheads="1"/>
          </p:cNvPicPr>
          <p:nvPr/>
        </p:nvPicPr>
        <p:blipFill rotWithShape="1">
          <a:blip r:embed="rId6">
            <a:extLst>
              <a:ext uri="{28A0092B-C50C-407E-A947-70E740481C1C}">
                <a14:useLocalDpi xmlns:a14="http://schemas.microsoft.com/office/drawing/2010/main" val="0"/>
              </a:ext>
            </a:extLst>
          </a:blip>
          <a:srcRect b="10667"/>
          <a:stretch/>
        </p:blipFill>
        <p:spPr bwMode="auto">
          <a:xfrm>
            <a:off x="5580112" y="4418774"/>
            <a:ext cx="3538710" cy="2405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20030" y="4418774"/>
            <a:ext cx="5364088" cy="2308324"/>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27  </a:t>
            </a:r>
            <a:r>
              <a:rPr lang="es-MX" sz="2400" b="1" dirty="0">
                <a:solidFill>
                  <a:srgbClr val="C00000"/>
                </a:solidFill>
                <a:effectLst>
                  <a:outerShdw blurRad="38100" dist="38100" dir="2700000" algn="tl">
                    <a:srgbClr val="000000">
                      <a:alpha val="43137"/>
                    </a:srgbClr>
                  </a:outerShdw>
                </a:effectLst>
              </a:rPr>
              <a:t>Entonces</a:t>
            </a:r>
            <a:r>
              <a:rPr lang="es-MX" sz="2400" dirty="0">
                <a:effectLst>
                  <a:outerShdw blurRad="38100" dist="38100" dir="2700000" algn="tl">
                    <a:srgbClr val="000000">
                      <a:alpha val="43137"/>
                    </a:srgbClr>
                  </a:outerShdw>
                </a:effectLst>
              </a:rPr>
              <a:t> le dijo: Te ruego, pues, padre, que le envíes a la casa de mi padre, </a:t>
            </a:r>
          </a:p>
          <a:p>
            <a:r>
              <a:rPr lang="es-MX" sz="2400" b="1" dirty="0">
                <a:solidFill>
                  <a:srgbClr val="0000CC"/>
                </a:solidFill>
                <a:effectLst>
                  <a:outerShdw blurRad="38100" dist="38100" dir="2700000" algn="tl">
                    <a:srgbClr val="000000">
                      <a:alpha val="43137"/>
                    </a:srgbClr>
                  </a:outerShdw>
                </a:effectLst>
              </a:rPr>
              <a:t>28  </a:t>
            </a:r>
            <a:r>
              <a:rPr lang="es-MX" sz="2400" dirty="0">
                <a:effectLst>
                  <a:outerShdw blurRad="38100" dist="38100" dir="2700000" algn="tl">
                    <a:srgbClr val="000000">
                      <a:alpha val="43137"/>
                    </a:srgbClr>
                  </a:outerShdw>
                </a:effectLst>
              </a:rPr>
              <a:t>porque tengo cinco hermanos, para que les testifique, a fin de que no vengan ellos también a este lugar de tormento. </a:t>
            </a:r>
          </a:p>
        </p:txBody>
      </p:sp>
    </p:spTree>
    <p:extLst>
      <p:ext uri="{BB962C8B-B14F-4D97-AF65-F5344CB8AC3E}">
        <p14:creationId xmlns:p14="http://schemas.microsoft.com/office/powerpoint/2010/main" val="709892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0" y="71616"/>
            <a:ext cx="9151388" cy="765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sz="3000" b="1" dirty="0">
                <a:ln/>
                <a:solidFill>
                  <a:schemeClr val="accent3"/>
                </a:solidFill>
              </a:rPr>
              <a:t>Todos daremos cuenta a Dios de lo que hicimos en vida</a:t>
            </a:r>
          </a:p>
        </p:txBody>
      </p:sp>
      <p:sp>
        <p:nvSpPr>
          <p:cNvPr id="8" name="Rectángulo 7"/>
          <p:cNvSpPr/>
          <p:nvPr/>
        </p:nvSpPr>
        <p:spPr>
          <a:xfrm>
            <a:off x="14891" y="4039014"/>
            <a:ext cx="9121606" cy="2092881"/>
          </a:xfrm>
          <a:prstGeom prst="rect">
            <a:avLst/>
          </a:prstGeom>
        </p:spPr>
        <p:txBody>
          <a:bodyPr wrap="square">
            <a:spAutoFit/>
          </a:bodyPr>
          <a:lstStyle/>
          <a:p>
            <a:r>
              <a:rPr lang="es-MX" sz="2600" b="1" dirty="0">
                <a:solidFill>
                  <a:srgbClr val="0000CC"/>
                </a:solidFill>
                <a:effectLst>
                  <a:outerShdw blurRad="38100" dist="38100" dir="2700000" algn="tl">
                    <a:srgbClr val="000000">
                      <a:alpha val="43137"/>
                    </a:srgbClr>
                  </a:outerShdw>
                </a:effectLst>
              </a:rPr>
              <a:t>Apocalipsis 20:12  </a:t>
            </a:r>
            <a:r>
              <a:rPr lang="es-MX" sz="2600" dirty="0">
                <a:effectLst>
                  <a:outerShdw blurRad="38100" dist="38100" dir="2700000" algn="tl">
                    <a:srgbClr val="000000">
                      <a:alpha val="43137"/>
                    </a:srgbClr>
                  </a:outerShdw>
                </a:effectLst>
              </a:rPr>
              <a:t>Y vi a los muertos, grandes y pequeños, de pie ante el trono, mientras eran abiertos unos libros. Luego fue abierto otro, el libro de la vida. Entonces fueron juzgados los muertos de acuerdo con lo que está escrito en esos libros, es decir, </a:t>
            </a:r>
            <a:r>
              <a:rPr lang="es-MX" sz="2600" b="1" dirty="0">
                <a:solidFill>
                  <a:srgbClr val="C00000"/>
                </a:solidFill>
                <a:effectLst>
                  <a:outerShdw blurRad="38100" dist="38100" dir="2700000" algn="tl">
                    <a:srgbClr val="000000">
                      <a:alpha val="43137"/>
                    </a:srgbClr>
                  </a:outerShdw>
                </a:effectLst>
              </a:rPr>
              <a:t>cada uno según sus obras</a:t>
            </a:r>
            <a:r>
              <a:rPr lang="es-MX" sz="2600" dirty="0">
                <a:effectLst>
                  <a:outerShdw blurRad="38100" dist="38100" dir="2700000" algn="tl">
                    <a:srgbClr val="000000">
                      <a:alpha val="43137"/>
                    </a:srgbClr>
                  </a:outerShdw>
                </a:effectLst>
              </a:rPr>
              <a:t>. </a:t>
            </a:r>
          </a:p>
        </p:txBody>
      </p:sp>
      <p:pic>
        <p:nvPicPr>
          <p:cNvPr id="11" name="Picture 2" descr="Biblia Latinoamericana - Bolsillo Color - Artículos Religiosos San Migu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531" y="5762563"/>
            <a:ext cx="1154649" cy="115453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 y="991313"/>
            <a:ext cx="4860032" cy="2893100"/>
          </a:xfrm>
          <a:prstGeom prst="rect">
            <a:avLst/>
          </a:prstGeom>
        </p:spPr>
        <p:txBody>
          <a:bodyPr wrap="square">
            <a:spAutoFit/>
          </a:bodyPr>
          <a:lstStyle/>
          <a:p>
            <a:r>
              <a:rPr lang="es-MX" sz="2600" b="1" dirty="0">
                <a:solidFill>
                  <a:srgbClr val="0000CC"/>
                </a:solidFill>
                <a:effectLst>
                  <a:outerShdw blurRad="38100" dist="38100" dir="2700000" algn="tl">
                    <a:srgbClr val="000000">
                      <a:alpha val="43137"/>
                    </a:srgbClr>
                  </a:outerShdw>
                </a:effectLst>
                <a:latin typeface="+mj-lt"/>
              </a:rPr>
              <a:t>2 Corintios 5:10  </a:t>
            </a:r>
            <a:r>
              <a:rPr lang="es-MX" sz="2600" dirty="0">
                <a:effectLst>
                  <a:outerShdw blurRad="38100" dist="38100" dir="2700000" algn="tl">
                    <a:srgbClr val="000000">
                      <a:alpha val="43137"/>
                    </a:srgbClr>
                  </a:outerShdw>
                </a:effectLst>
                <a:latin typeface="+mj-lt"/>
              </a:rPr>
              <a:t>Porque es necesario que todos nosotros comparezcamos ante el tribunal de Cristo, para que cada uno reciba según lo que haya hecho </a:t>
            </a:r>
            <a:r>
              <a:rPr lang="es-MX" sz="2600" b="1" dirty="0">
                <a:solidFill>
                  <a:srgbClr val="C00000"/>
                </a:solidFill>
                <a:effectLst>
                  <a:outerShdw blurRad="38100" dist="38100" dir="2700000" algn="tl">
                    <a:srgbClr val="000000">
                      <a:alpha val="43137"/>
                    </a:srgbClr>
                  </a:outerShdw>
                </a:effectLst>
                <a:latin typeface="+mj-lt"/>
              </a:rPr>
              <a:t>mientras estaba en el cuerpo</a:t>
            </a:r>
            <a:r>
              <a:rPr lang="es-MX" sz="2600" dirty="0">
                <a:effectLst>
                  <a:outerShdw blurRad="38100" dist="38100" dir="2700000" algn="tl">
                    <a:srgbClr val="000000">
                      <a:alpha val="43137"/>
                    </a:srgbClr>
                  </a:outerShdw>
                </a:effectLst>
                <a:latin typeface="+mj-lt"/>
              </a:rPr>
              <a:t>, sea bueno o sea malo. </a:t>
            </a:r>
          </a:p>
        </p:txBody>
      </p:sp>
      <p:pic>
        <p:nvPicPr>
          <p:cNvPr id="5124" name="Picture 4" descr="Jesús | - Entre abogados te vea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712726"/>
            <a:ext cx="4176464" cy="3082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7170" name="Picture 2" descr="9 ideas de ESTUDIO | fondos para textos, disenos de unas, plantillas de  fondo de powerpo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4" y="-302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 pasajes de la Biblia para nuevos comienzos - Radio Cristiana Dominicana  - RCD - Musica Cristiana - Canciones De Adoracion - Alabanzas &amp;amp; 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 y="-3021"/>
            <a:ext cx="9214337" cy="68610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conclu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1" y="80507"/>
            <a:ext cx="3819249" cy="1245501"/>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5" name="Picture 4" descr="Resultado de imagen para dios los bendig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76081"/>
            <a:ext cx="2107836" cy="1149927"/>
          </a:xfrm>
          <a:prstGeom prst="rect">
            <a:avLst/>
          </a:prstGeom>
          <a:noFill/>
          <a:ln w="57150">
            <a:noFill/>
          </a:ln>
        </p:spPr>
        <p:style>
          <a:lnRef idx="0">
            <a:scrgbClr r="0" g="0" b="0"/>
          </a:lnRef>
          <a:fillRef idx="0">
            <a:scrgbClr r="0" g="0" b="0"/>
          </a:fillRef>
          <a:effectRef idx="0">
            <a:scrgbClr r="0" g="0" b="0"/>
          </a:effectRef>
          <a:fontRef idx="minor">
            <a:schemeClr val="accent1"/>
          </a:fontRef>
        </p:style>
      </p:pic>
      <p:sp>
        <p:nvSpPr>
          <p:cNvPr id="17" name="Rectángulo 16"/>
          <p:cNvSpPr/>
          <p:nvPr/>
        </p:nvSpPr>
        <p:spPr>
          <a:xfrm>
            <a:off x="32670" y="4189294"/>
            <a:ext cx="9199525" cy="461665"/>
          </a:xfrm>
          <a:prstGeom prst="rect">
            <a:avLst/>
          </a:prstGeom>
        </p:spPr>
        <p:txBody>
          <a:bodyPr wrap="square">
            <a:spAutoFit/>
          </a:bodyPr>
          <a:lstStyle/>
          <a:p>
            <a:pPr algn="ctr"/>
            <a:r>
              <a:rPr lang="es-MX" sz="2400" b="1" dirty="0">
                <a:solidFill>
                  <a:schemeClr val="bg1"/>
                </a:solidFill>
                <a:effectLst>
                  <a:outerShdw blurRad="38100" dist="38100" dir="2700000" algn="tl">
                    <a:srgbClr val="000000">
                      <a:alpha val="43137"/>
                    </a:srgbClr>
                  </a:outerShdw>
                </a:effectLst>
              </a:rPr>
              <a:t> </a:t>
            </a:r>
            <a:r>
              <a:rPr lang="es-MX" sz="2400" b="1" dirty="0">
                <a:solidFill>
                  <a:schemeClr val="bg1"/>
                </a:solidFill>
                <a:effectLst>
                  <a:outerShdw blurRad="38100" dist="38100" dir="2700000" algn="tl">
                    <a:srgbClr val="000000">
                      <a:alpha val="43137"/>
                    </a:srgbClr>
                  </a:outerShdw>
                </a:effectLst>
                <a:cs typeface="Aharoni" panose="02010803020104030203" pitchFamily="2" charset="-79"/>
              </a:rPr>
              <a:t>I. </a:t>
            </a:r>
            <a:r>
              <a:rPr lang="es-MX" sz="2400" b="1" dirty="0">
                <a:solidFill>
                  <a:srgbClr val="FFFF00"/>
                </a:solidFill>
                <a:effectLst>
                  <a:outerShdw blurRad="38100" dist="38100" dir="2700000" algn="tl">
                    <a:srgbClr val="000000">
                      <a:alpha val="43137"/>
                    </a:srgbClr>
                  </a:outerShdw>
                </a:effectLst>
                <a:cs typeface="Aharoni" panose="02010803020104030203" pitchFamily="2" charset="-79"/>
              </a:rPr>
              <a:t>Que no hay que poner la confianza en las riquezas materiales.</a:t>
            </a:r>
            <a:endParaRPr lang="es-MX" sz="2400" dirty="0">
              <a:solidFill>
                <a:schemeClr val="bg1"/>
              </a:solidFill>
            </a:endParaRPr>
          </a:p>
        </p:txBody>
      </p:sp>
      <p:sp>
        <p:nvSpPr>
          <p:cNvPr id="18" name="Rectángulo 17"/>
          <p:cNvSpPr/>
          <p:nvPr/>
        </p:nvSpPr>
        <p:spPr>
          <a:xfrm>
            <a:off x="55835" y="4621475"/>
            <a:ext cx="9153193" cy="461665"/>
          </a:xfrm>
          <a:prstGeom prst="rect">
            <a:avLst/>
          </a:prstGeom>
        </p:spPr>
        <p:txBody>
          <a:bodyPr wrap="square">
            <a:spAutoFit/>
          </a:bodyPr>
          <a:lstStyle/>
          <a:p>
            <a:pPr algn="ctr"/>
            <a:r>
              <a:rPr lang="es-MX" sz="2400" b="1" dirty="0">
                <a:solidFill>
                  <a:schemeClr val="bg1"/>
                </a:solidFill>
                <a:effectLst>
                  <a:outerShdw blurRad="38100" dist="38100" dir="2700000" algn="tl">
                    <a:srgbClr val="000000">
                      <a:alpha val="43137"/>
                    </a:srgbClr>
                  </a:outerShdw>
                </a:effectLst>
              </a:rPr>
              <a:t> </a:t>
            </a:r>
            <a:r>
              <a:rPr lang="es-MX" sz="2400" b="1" dirty="0">
                <a:solidFill>
                  <a:schemeClr val="bg1"/>
                </a:solidFill>
                <a:effectLst>
                  <a:outerShdw blurRad="38100" dist="38100" dir="2700000" algn="tl">
                    <a:srgbClr val="000000">
                      <a:alpha val="43137"/>
                    </a:srgbClr>
                  </a:outerShdw>
                </a:effectLst>
                <a:cs typeface="Aharoni" panose="02010803020104030203" pitchFamily="2" charset="-79"/>
              </a:rPr>
              <a:t>II. </a:t>
            </a:r>
            <a:r>
              <a:rPr lang="es-MX" sz="2400" b="1" dirty="0">
                <a:solidFill>
                  <a:srgbClr val="FFFF00"/>
                </a:solidFill>
                <a:effectLst>
                  <a:outerShdw blurRad="38100" dist="38100" dir="2700000" algn="tl">
                    <a:srgbClr val="000000">
                      <a:alpha val="43137"/>
                    </a:srgbClr>
                  </a:outerShdw>
                </a:effectLst>
                <a:cs typeface="Aharoni" panose="02010803020104030203" pitchFamily="2" charset="-79"/>
              </a:rPr>
              <a:t>Que al morir el alma está consiente en el Hades.</a:t>
            </a:r>
            <a:endParaRPr lang="es-MX" sz="3200" dirty="0"/>
          </a:p>
        </p:txBody>
      </p:sp>
      <p:sp>
        <p:nvSpPr>
          <p:cNvPr id="19" name="Rectángulo 18"/>
          <p:cNvSpPr/>
          <p:nvPr/>
        </p:nvSpPr>
        <p:spPr>
          <a:xfrm>
            <a:off x="14378" y="6009041"/>
            <a:ext cx="9224383" cy="830997"/>
          </a:xfrm>
          <a:prstGeom prst="rect">
            <a:avLst/>
          </a:prstGeom>
        </p:spPr>
        <p:txBody>
          <a:bodyPr wrap="square">
            <a:spAutoFit/>
          </a:bodyPr>
          <a:lstStyle/>
          <a:p>
            <a:pPr algn="ctr"/>
            <a:r>
              <a:rPr lang="es-MX" sz="2400" b="1" spc="50" dirty="0">
                <a:ln w="9525" cmpd="sng">
                  <a:solidFill>
                    <a:schemeClr val="accent1"/>
                  </a:solidFill>
                  <a:prstDash val="solid"/>
                </a:ln>
                <a:solidFill>
                  <a:srgbClr val="70AD47">
                    <a:tint val="1000"/>
                  </a:srgbClr>
                </a:solidFill>
                <a:effectLst>
                  <a:glow rad="38100">
                    <a:schemeClr val="accent1">
                      <a:alpha val="40000"/>
                    </a:schemeClr>
                  </a:glow>
                </a:effectLst>
              </a:rPr>
              <a:t>Si desea más información comuníquese con el evangelista             Jorge Carmona al núm. (+52) 966 117 5376</a:t>
            </a:r>
          </a:p>
        </p:txBody>
      </p:sp>
      <p:pic>
        <p:nvPicPr>
          <p:cNvPr id="20" name="Picture 4" descr="Icono Logotipo, whatsapp Gratis de 3d social logo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641" l="8716" r="100000"/>
                    </a14:imgEffect>
                  </a14:imgLayer>
                </a14:imgProps>
              </a:ext>
              <a:ext uri="{28A0092B-C50C-407E-A947-70E740481C1C}">
                <a14:useLocalDpi xmlns:a14="http://schemas.microsoft.com/office/drawing/2010/main" val="0"/>
              </a:ext>
            </a:extLst>
          </a:blip>
          <a:srcRect/>
          <a:stretch>
            <a:fillRect/>
          </a:stretch>
        </p:blipFill>
        <p:spPr bwMode="auto">
          <a:xfrm>
            <a:off x="8360246" y="6211491"/>
            <a:ext cx="781520" cy="580898"/>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2262670" y="2961804"/>
            <a:ext cx="4739521" cy="1430425"/>
          </a:xfrm>
          <a:prstGeom prst="rect">
            <a:avLst/>
          </a:prstGeom>
          <a:noFill/>
          <a:ln>
            <a:noFill/>
          </a:ln>
          <a:effectLst>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softRound"/>
          </a:sp3d>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3000" dirty="0">
                <a:ln w="6600">
                  <a:solidFill>
                    <a:schemeClr val="accent2"/>
                  </a:solidFill>
                  <a:prstDash val="solid"/>
                </a:ln>
                <a:solidFill>
                  <a:srgbClr val="FFFFFF"/>
                </a:solidFill>
                <a:effectLst>
                  <a:outerShdw dist="38100" dir="2700000" algn="tl" rotWithShape="0">
                    <a:schemeClr val="accent2"/>
                  </a:outerShdw>
                </a:effectLst>
                <a:latin typeface="+mn-lt"/>
              </a:rPr>
              <a:t>El hombre que entendió demasiado tarde</a:t>
            </a:r>
          </a:p>
        </p:txBody>
      </p:sp>
      <p:sp>
        <p:nvSpPr>
          <p:cNvPr id="3" name="Rectángulo 2"/>
          <p:cNvSpPr/>
          <p:nvPr/>
        </p:nvSpPr>
        <p:spPr>
          <a:xfrm>
            <a:off x="1356066" y="5104842"/>
            <a:ext cx="6552728" cy="461665"/>
          </a:xfrm>
          <a:prstGeom prst="rect">
            <a:avLst/>
          </a:prstGeom>
        </p:spPr>
        <p:txBody>
          <a:bodyPr wrap="square">
            <a:spAutoFit/>
          </a:bodyPr>
          <a:lstStyle/>
          <a:p>
            <a:r>
              <a:rPr lang="es-MX" sz="2400" b="1" dirty="0">
                <a:solidFill>
                  <a:schemeClr val="bg1"/>
                </a:solidFill>
                <a:effectLst>
                  <a:outerShdw blurRad="38100" dist="38100" dir="2700000" algn="tl">
                    <a:srgbClr val="000000">
                      <a:alpha val="43137"/>
                    </a:srgbClr>
                  </a:outerShdw>
                </a:effectLst>
                <a:cs typeface="Aharoni" panose="02010803020104030203" pitchFamily="2" charset="-79"/>
              </a:rPr>
              <a:t>III. </a:t>
            </a:r>
            <a:r>
              <a:rPr lang="es-MX" sz="2400" b="1" dirty="0">
                <a:solidFill>
                  <a:srgbClr val="FFFF00"/>
                </a:solidFill>
                <a:effectLst>
                  <a:outerShdw blurRad="38100" dist="38100" dir="2700000" algn="tl">
                    <a:srgbClr val="000000">
                      <a:alpha val="43137"/>
                    </a:srgbClr>
                  </a:outerShdw>
                </a:effectLst>
                <a:cs typeface="Aharoni" panose="02010803020104030203" pitchFamily="2" charset="-79"/>
              </a:rPr>
              <a:t>Que al morir acaba la oportunidad de salvarse.</a:t>
            </a:r>
            <a:endParaRPr lang="es-MX" sz="2400" dirty="0"/>
          </a:p>
        </p:txBody>
      </p:sp>
    </p:spTree>
    <p:extLst>
      <p:ext uri="{BB962C8B-B14F-4D97-AF65-F5344CB8AC3E}">
        <p14:creationId xmlns:p14="http://schemas.microsoft.com/office/powerpoint/2010/main" val="406044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rico y Lázaro Página para colorear | Sermons4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108" y="188640"/>
            <a:ext cx="2520280"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44853" y="853096"/>
            <a:ext cx="6417053" cy="321297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400" b="1" dirty="0">
                <a:solidFill>
                  <a:srgbClr val="0000CC"/>
                </a:solidFill>
              </a:rPr>
              <a:t>Lucas 16:19  </a:t>
            </a:r>
            <a:r>
              <a:rPr lang="es-MX" sz="2400" dirty="0"/>
              <a:t>Había un hombre rico, que se vestía de púrpura y de lino fino, y hacía cada día banquete con esplendidez. </a:t>
            </a:r>
          </a:p>
          <a:p>
            <a:r>
              <a:rPr lang="es-MX" sz="2400" b="1" dirty="0">
                <a:solidFill>
                  <a:srgbClr val="0000CC"/>
                </a:solidFill>
              </a:rPr>
              <a:t>20  </a:t>
            </a:r>
            <a:r>
              <a:rPr lang="es-MX" sz="2400" dirty="0"/>
              <a:t>Había también un mendigo llamado Lázaro, que estaba echado a la puerta de aquél, lleno de llagas, </a:t>
            </a:r>
          </a:p>
          <a:p>
            <a:r>
              <a:rPr lang="es-MX" sz="2400" b="1" dirty="0">
                <a:solidFill>
                  <a:srgbClr val="0000CC"/>
                </a:solidFill>
              </a:rPr>
              <a:t>21  </a:t>
            </a:r>
            <a:r>
              <a:rPr lang="es-MX" sz="2400" dirty="0"/>
              <a:t>y ansiaba saciarse de las migajas que caían de la mesa del rico; y aun los perros venían y le lamían las llagas. </a:t>
            </a:r>
          </a:p>
        </p:txBody>
      </p:sp>
      <p:sp>
        <p:nvSpPr>
          <p:cNvPr id="5" name="Rectángulo 4"/>
          <p:cNvSpPr/>
          <p:nvPr/>
        </p:nvSpPr>
        <p:spPr>
          <a:xfrm>
            <a:off x="-19570" y="4509120"/>
            <a:ext cx="9144723" cy="1569660"/>
          </a:xfrm>
          <a:prstGeom prst="rect">
            <a:avLst/>
          </a:prstGeom>
        </p:spPr>
        <p:txBody>
          <a:bodyPr wrap="square">
            <a:spAutoFit/>
          </a:bodyPr>
          <a:lstStyle/>
          <a:p>
            <a:r>
              <a:rPr lang="es-MX" sz="2400" b="1" dirty="0">
                <a:solidFill>
                  <a:srgbClr val="0000CC"/>
                </a:solidFill>
              </a:rPr>
              <a:t>22  </a:t>
            </a:r>
            <a:r>
              <a:rPr lang="es-MX" sz="2400" dirty="0"/>
              <a:t>Aconteció que murió el mendigo, y fue llevado por los ángeles al seno de Abraham; y murió también el rico, y fue sepultado. </a:t>
            </a:r>
          </a:p>
          <a:p>
            <a:r>
              <a:rPr lang="es-MX" sz="2400" b="1" dirty="0">
                <a:solidFill>
                  <a:srgbClr val="0000CC"/>
                </a:solidFill>
              </a:rPr>
              <a:t>23  </a:t>
            </a:r>
            <a:r>
              <a:rPr lang="es-MX" sz="2400" dirty="0"/>
              <a:t>Y en el Hades alzó sus ojos, estando en tormentos, y vio de lejos a Abraham, y a Lázaro en su seno. </a:t>
            </a:r>
          </a:p>
        </p:txBody>
      </p:sp>
      <p:sp>
        <p:nvSpPr>
          <p:cNvPr id="7" name="Rectángulo redondeado 6"/>
          <p:cNvSpPr/>
          <p:nvPr/>
        </p:nvSpPr>
        <p:spPr>
          <a:xfrm>
            <a:off x="179512" y="71616"/>
            <a:ext cx="6658296" cy="530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sz="4000" b="1" dirty="0">
                <a:ln/>
                <a:solidFill>
                  <a:schemeClr val="accent3"/>
                </a:solidFill>
              </a:rPr>
              <a:t>El Rico y Lázaro </a:t>
            </a:r>
          </a:p>
        </p:txBody>
      </p:sp>
    </p:spTree>
    <p:extLst>
      <p:ext uri="{BB962C8B-B14F-4D97-AF65-F5344CB8AC3E}">
        <p14:creationId xmlns:p14="http://schemas.microsoft.com/office/powerpoint/2010/main" val="25521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4087" y="0"/>
            <a:ext cx="5350002" cy="35010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400" b="1" dirty="0">
                <a:solidFill>
                  <a:srgbClr val="0000CC"/>
                </a:solidFill>
              </a:rPr>
              <a:t>24  </a:t>
            </a:r>
            <a:r>
              <a:rPr lang="es-MX" sz="2400" dirty="0"/>
              <a:t>Entonces él, dando voces, dijo: Padre Abraham, ten misericordia de mí, y envía a Lázaro para que moje la punta de su dedo en agua, y refresque mi lengua; porque estoy atormentado en esta llama. </a:t>
            </a:r>
          </a:p>
          <a:p>
            <a:r>
              <a:rPr lang="es-MX" sz="2400" b="1" dirty="0">
                <a:solidFill>
                  <a:srgbClr val="0000CC"/>
                </a:solidFill>
              </a:rPr>
              <a:t>25  </a:t>
            </a:r>
            <a:r>
              <a:rPr lang="es-MX" sz="2400" dirty="0"/>
              <a:t>Pero Abraham le dijo: Hijo, acuérdate que recibiste tus bienes en tu vida, y Lázaro también males; pero ahora éste es consolado aquí, y tú atormentado. </a:t>
            </a:r>
          </a:p>
        </p:txBody>
      </p:sp>
      <p:pic>
        <p:nvPicPr>
          <p:cNvPr id="4" name="Picture 6" descr="El hombre rico está sufriendo en el fuego del infierno y le pide pinturas  para la pared • cuadros riqueza, lengua, testamento | myloview.es"/>
          <p:cNvPicPr>
            <a:picLocks noChangeAspect="1" noChangeArrowheads="1"/>
          </p:cNvPicPr>
          <p:nvPr/>
        </p:nvPicPr>
        <p:blipFill rotWithShape="1">
          <a:blip r:embed="rId2">
            <a:extLst>
              <a:ext uri="{28A0092B-C50C-407E-A947-70E740481C1C}">
                <a14:useLocalDpi xmlns:a14="http://schemas.microsoft.com/office/drawing/2010/main" val="0"/>
              </a:ext>
            </a:extLst>
          </a:blip>
          <a:srcRect l="6553" t="4547" r="5293" b="4734"/>
          <a:stretch/>
        </p:blipFill>
        <p:spPr bwMode="auto">
          <a:xfrm>
            <a:off x="5364089" y="0"/>
            <a:ext cx="3777744" cy="3501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086" y="3717032"/>
            <a:ext cx="9141833" cy="2677656"/>
          </a:xfrm>
          <a:prstGeom prst="rect">
            <a:avLst/>
          </a:prstGeom>
        </p:spPr>
        <p:txBody>
          <a:bodyPr wrap="square">
            <a:spAutoFit/>
          </a:bodyPr>
          <a:lstStyle/>
          <a:p>
            <a:r>
              <a:rPr lang="es-MX" sz="2400" b="1" dirty="0">
                <a:solidFill>
                  <a:srgbClr val="0000CC"/>
                </a:solidFill>
              </a:rPr>
              <a:t>26</a:t>
            </a:r>
            <a:r>
              <a:rPr lang="es-MX" sz="2400" dirty="0"/>
              <a:t>  Además de todo esto, una gran sima está puesta entre nosotros y vosotros, de manera que los que quisieren pasar de aquí a vosotros, no pueden, ni de allá pasar acá. </a:t>
            </a:r>
          </a:p>
          <a:p>
            <a:r>
              <a:rPr lang="es-MX" sz="2400" b="1" dirty="0">
                <a:solidFill>
                  <a:srgbClr val="0000CC"/>
                </a:solidFill>
              </a:rPr>
              <a:t>27</a:t>
            </a:r>
            <a:r>
              <a:rPr lang="es-MX" sz="2400" dirty="0"/>
              <a:t>  Entonces le dijo: Te ruego, pues, padre, que le envíes a la casa de mi padre, </a:t>
            </a:r>
          </a:p>
          <a:p>
            <a:r>
              <a:rPr lang="es-MX" sz="2400" b="1" dirty="0">
                <a:solidFill>
                  <a:srgbClr val="0000CC"/>
                </a:solidFill>
              </a:rPr>
              <a:t>28 </a:t>
            </a:r>
            <a:r>
              <a:rPr lang="es-MX" sz="2400" dirty="0"/>
              <a:t> porque tengo cinco hermanos, para que les testifique, </a:t>
            </a:r>
            <a:r>
              <a:rPr lang="es-MX" sz="2400" b="1" dirty="0"/>
              <a:t>a fin de que no vengan ellos también a este lugar de tormento</a:t>
            </a:r>
            <a:r>
              <a:rPr lang="es-MX" sz="2400" dirty="0"/>
              <a:t>. </a:t>
            </a:r>
          </a:p>
        </p:txBody>
      </p:sp>
    </p:spTree>
    <p:extLst>
      <p:ext uri="{BB962C8B-B14F-4D97-AF65-F5344CB8AC3E}">
        <p14:creationId xmlns:p14="http://schemas.microsoft.com/office/powerpoint/2010/main" val="21870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ERGAMIN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66" y="1651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1119799" y="1427130"/>
            <a:ext cx="6965929" cy="648072"/>
          </a:xfrm>
          <a:solidFill>
            <a:srgbClr val="0000CC"/>
          </a:solidFill>
        </p:spPr>
        <p:txBody>
          <a:bodyPr>
            <a:normAutofit/>
          </a:bodyPr>
          <a:lstStyle/>
          <a:p>
            <a:r>
              <a:rPr lang="es-MX" sz="3200" b="0" dirty="0">
                <a:solidFill>
                  <a:schemeClr val="bg1"/>
                </a:solidFill>
                <a:effectLst>
                  <a:outerShdw blurRad="38100" dist="38100" dir="2700000" algn="tl">
                    <a:srgbClr val="000000">
                      <a:alpha val="43137"/>
                    </a:srgbClr>
                  </a:outerShdw>
                </a:effectLst>
              </a:rPr>
              <a:t>Es una historia real, no es una parábola.</a:t>
            </a:r>
          </a:p>
        </p:txBody>
      </p:sp>
      <p:sp>
        <p:nvSpPr>
          <p:cNvPr id="7" name="Título 1"/>
          <p:cNvSpPr txBox="1">
            <a:spLocks/>
          </p:cNvSpPr>
          <p:nvPr/>
        </p:nvSpPr>
        <p:spPr>
          <a:xfrm>
            <a:off x="1002364" y="2277892"/>
            <a:ext cx="72008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2900" b="0" dirty="0">
                <a:solidFill>
                  <a:srgbClr val="00B050"/>
                </a:solidFill>
                <a:effectLst>
                  <a:outerShdw blurRad="38100" dist="38100" dir="2700000" algn="tl">
                    <a:srgbClr val="000000">
                      <a:alpha val="43137"/>
                    </a:srgbClr>
                  </a:outerShdw>
                </a:effectLst>
              </a:rPr>
              <a:t>Una parábola usa escenario sobre la tierra con elementos a nuestra vista.</a:t>
            </a:r>
          </a:p>
        </p:txBody>
      </p:sp>
      <p:sp>
        <p:nvSpPr>
          <p:cNvPr id="8" name="Título 1"/>
          <p:cNvSpPr txBox="1">
            <a:spLocks/>
          </p:cNvSpPr>
          <p:nvPr/>
        </p:nvSpPr>
        <p:spPr>
          <a:xfrm>
            <a:off x="1002364" y="3445519"/>
            <a:ext cx="72008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2900" b="0" dirty="0">
                <a:solidFill>
                  <a:srgbClr val="002060"/>
                </a:solidFill>
                <a:effectLst>
                  <a:outerShdw blurRad="38100" dist="38100" dir="2700000" algn="tl">
                    <a:srgbClr val="000000">
                      <a:alpha val="43137"/>
                    </a:srgbClr>
                  </a:outerShdw>
                </a:effectLst>
              </a:rPr>
              <a:t>Una parábola usa nombres genéricos y no usa nombres propios.</a:t>
            </a:r>
          </a:p>
        </p:txBody>
      </p:sp>
      <p:sp>
        <p:nvSpPr>
          <p:cNvPr id="9" name="Título 1"/>
          <p:cNvSpPr txBox="1">
            <a:spLocks/>
          </p:cNvSpPr>
          <p:nvPr/>
        </p:nvSpPr>
        <p:spPr>
          <a:xfrm>
            <a:off x="822344" y="4512305"/>
            <a:ext cx="7560840" cy="14322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2900" b="0" dirty="0">
                <a:solidFill>
                  <a:srgbClr val="C00000"/>
                </a:solidFill>
                <a:effectLst>
                  <a:outerShdw blurRad="38100" dist="38100" dir="2700000" algn="tl">
                    <a:srgbClr val="000000">
                      <a:alpha val="43137"/>
                    </a:srgbClr>
                  </a:outerShdw>
                </a:effectLst>
              </a:rPr>
              <a:t>Una parábola es anacrónica es decir no te da el tiempo en que sucedió.</a:t>
            </a:r>
          </a:p>
        </p:txBody>
      </p:sp>
      <p:sp>
        <p:nvSpPr>
          <p:cNvPr id="10" name="Título 1"/>
          <p:cNvSpPr txBox="1">
            <a:spLocks/>
          </p:cNvSpPr>
          <p:nvPr/>
        </p:nvSpPr>
        <p:spPr>
          <a:xfrm>
            <a:off x="3312903" y="699818"/>
            <a:ext cx="2579719" cy="648072"/>
          </a:xfrm>
          <a:prstGeom prst="rect">
            <a:avLst/>
          </a:prstGeom>
          <a:solidFill>
            <a:schemeClr val="accent6">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3200" b="0" dirty="0">
                <a:solidFill>
                  <a:schemeClr val="bg1"/>
                </a:solidFill>
                <a:effectLst>
                  <a:outerShdw blurRad="38100" dist="38100" dir="2700000" algn="tl">
                    <a:srgbClr val="000000">
                      <a:alpha val="43137"/>
                    </a:srgbClr>
                  </a:outerShdw>
                </a:effectLst>
              </a:rPr>
              <a:t>El Rico y Lázaro.</a:t>
            </a:r>
          </a:p>
        </p:txBody>
      </p:sp>
    </p:spTree>
    <p:extLst>
      <p:ext uri="{BB962C8B-B14F-4D97-AF65-F5344CB8AC3E}">
        <p14:creationId xmlns:p14="http://schemas.microsoft.com/office/powerpoint/2010/main" val="4515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69" y="1514184"/>
            <a:ext cx="9135451" cy="520614"/>
          </a:xfr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s-MX" sz="2600" b="1" dirty="0">
                <a:solidFill>
                  <a:schemeClr val="bg1"/>
                </a:solidFill>
                <a:effectLst>
                  <a:outerShdw blurRad="38100" dist="38100" dir="2700000" algn="tl">
                    <a:srgbClr val="000000">
                      <a:alpha val="43137"/>
                    </a:srgbClr>
                  </a:outerShdw>
                </a:effectLst>
                <a:cs typeface="Aharoni" panose="02010803020104030203" pitchFamily="2" charset="-79"/>
              </a:rPr>
              <a:t>I. </a:t>
            </a:r>
            <a:r>
              <a:rPr lang="es-MX" sz="2600" b="1" dirty="0">
                <a:solidFill>
                  <a:srgbClr val="FFFF00"/>
                </a:solidFill>
                <a:effectLst>
                  <a:outerShdw blurRad="38100" dist="38100" dir="2700000" algn="tl">
                    <a:srgbClr val="000000">
                      <a:alpha val="43137"/>
                    </a:srgbClr>
                  </a:outerShdw>
                </a:effectLst>
                <a:cs typeface="Aharoni" panose="02010803020104030203" pitchFamily="2" charset="-79"/>
              </a:rPr>
              <a:t>Que no hay que poner la confianza en las riquezas materiales.</a:t>
            </a:r>
          </a:p>
        </p:txBody>
      </p:sp>
      <p:sp>
        <p:nvSpPr>
          <p:cNvPr id="4" name="AutoShape 2" descr="Archivo:Wikipedia-es-logo-black-on-white.png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Archivo:Wikipedia-es-logo-black-on-white.png - Wikipedia, la enciclopedia  lib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Título 1"/>
          <p:cNvSpPr txBox="1">
            <a:spLocks/>
          </p:cNvSpPr>
          <p:nvPr/>
        </p:nvSpPr>
        <p:spPr>
          <a:xfrm>
            <a:off x="-3120" y="-14123"/>
            <a:ext cx="9144001" cy="1456115"/>
          </a:xfrm>
          <a:prstGeom prst="rect">
            <a:avLst/>
          </a:prstGeom>
          <a:solidFill>
            <a:schemeClr val="tx1"/>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000" b="1" dirty="0">
              <a:solidFill>
                <a:srgbClr val="FFFF00"/>
              </a:solidFill>
              <a:effectLst>
                <a:outerShdw blurRad="38100" dist="38100" dir="2700000" algn="tl">
                  <a:srgbClr val="000000">
                    <a:alpha val="43137"/>
                  </a:srgbClr>
                </a:outerShdw>
              </a:effectLst>
              <a:latin typeface="Bodoni MT" panose="02070603080606020203" pitchFamily="18" charset="0"/>
            </a:endParaRPr>
          </a:p>
        </p:txBody>
      </p:sp>
      <p:pic>
        <p:nvPicPr>
          <p:cNvPr id="14"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16169" y="-14123"/>
            <a:ext cx="2160706" cy="1456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6884058" y="-25690"/>
            <a:ext cx="2235224" cy="145611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Predicar el Evangelio - TF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0" descr="Predíca El Evangelio De Jesucristo! | | Como Predicar El Evangel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AutoShape 12" descr="Predíca El Evangelio De Jesucristo! | | Como Predicar El Evangel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5" name="Picture 2" descr="Biblia Latinoamericana - Bolsillo Color - Artículos Religiosos San Migu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5720" y="2048070"/>
            <a:ext cx="1154649" cy="1154534"/>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0" y="2034798"/>
            <a:ext cx="8188570" cy="1569660"/>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1 Timoteo 6:17  </a:t>
            </a:r>
            <a:r>
              <a:rPr lang="es-MX" sz="2400" dirty="0">
                <a:effectLst>
                  <a:outerShdw blurRad="38100" dist="38100" dir="2700000" algn="tl">
                    <a:srgbClr val="000000">
                      <a:alpha val="43137"/>
                    </a:srgbClr>
                  </a:outerShdw>
                </a:effectLst>
              </a:rPr>
              <a:t>Exige a los ricos que no sean arrogantes </a:t>
            </a:r>
            <a:r>
              <a:rPr lang="es-MX" sz="2400" b="1" dirty="0">
                <a:solidFill>
                  <a:srgbClr val="C00000"/>
                </a:solidFill>
                <a:effectLst>
                  <a:outerShdw blurRad="38100" dist="38100" dir="2700000" algn="tl">
                    <a:srgbClr val="000000">
                      <a:alpha val="43137"/>
                    </a:srgbClr>
                  </a:outerShdw>
                </a:effectLst>
              </a:rPr>
              <a:t>ni confíen en las riquezas,</a:t>
            </a:r>
            <a:r>
              <a:rPr lang="es-MX" sz="2400" dirty="0">
                <a:effectLst>
                  <a:outerShdw blurRad="38100" dist="38100" dir="2700000" algn="tl">
                    <a:srgbClr val="000000">
                      <a:alpha val="43137"/>
                    </a:srgbClr>
                  </a:outerShdw>
                </a:effectLst>
              </a:rPr>
              <a:t> que son siempre inseguras; que más bien confíen en Dios, que nos proporciona todo generosamente para que lo disfrutemos. </a:t>
            </a:r>
          </a:p>
        </p:txBody>
      </p:sp>
      <p:sp>
        <p:nvSpPr>
          <p:cNvPr id="18" name="Título 1"/>
          <p:cNvSpPr txBox="1">
            <a:spLocks/>
          </p:cNvSpPr>
          <p:nvPr/>
        </p:nvSpPr>
        <p:spPr>
          <a:xfrm>
            <a:off x="2144537" y="0"/>
            <a:ext cx="4739521" cy="1430425"/>
          </a:xfrm>
          <a:prstGeom prst="rect">
            <a:avLst/>
          </a:prstGeom>
          <a:noFill/>
          <a:ln>
            <a:noFill/>
          </a:ln>
          <a:effectLst>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softRound"/>
          </a:sp3d>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3000" dirty="0">
                <a:ln w="6600">
                  <a:solidFill>
                    <a:schemeClr val="accent2"/>
                  </a:solidFill>
                  <a:prstDash val="solid"/>
                </a:ln>
                <a:solidFill>
                  <a:srgbClr val="FFFFFF"/>
                </a:solidFill>
                <a:effectLst>
                  <a:outerShdw dist="38100" dir="2700000" algn="tl" rotWithShape="0">
                    <a:schemeClr val="accent2"/>
                  </a:outerShdw>
                </a:effectLst>
                <a:latin typeface="+mn-lt"/>
              </a:rPr>
              <a:t>El hombre que entendió demasiado tarde</a:t>
            </a:r>
          </a:p>
        </p:txBody>
      </p:sp>
      <p:pic>
        <p:nvPicPr>
          <p:cNvPr id="19" name="Picture 2" descr="Resultado de imagen para nada te llevas cuando mue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1425" y="3309426"/>
            <a:ext cx="4403266" cy="3508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1" y="3604458"/>
            <a:ext cx="4671425" cy="1938992"/>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1Tim. 6:9  </a:t>
            </a:r>
            <a:r>
              <a:rPr lang="es-MX" sz="2400" b="1" dirty="0">
                <a:solidFill>
                  <a:srgbClr val="C00000"/>
                </a:solidFill>
                <a:effectLst>
                  <a:outerShdw blurRad="38100" dist="38100" dir="2700000" algn="tl">
                    <a:srgbClr val="000000">
                      <a:alpha val="43137"/>
                    </a:srgbClr>
                  </a:outerShdw>
                </a:effectLst>
              </a:rPr>
              <a:t>Los que quieren ser ricos </a:t>
            </a:r>
            <a:r>
              <a:rPr lang="es-MX" sz="2400" dirty="0">
                <a:effectLst>
                  <a:outerShdw blurRad="38100" dist="38100" dir="2700000" algn="tl">
                    <a:srgbClr val="000000">
                      <a:alpha val="43137"/>
                    </a:srgbClr>
                  </a:outerShdw>
                </a:effectLst>
              </a:rPr>
              <a:t>caen en tentaciones y trampas; un montón de ambiciones locas y dañinas los hunden en la ruina hasta perderlos. </a:t>
            </a:r>
          </a:p>
        </p:txBody>
      </p:sp>
      <p:sp>
        <p:nvSpPr>
          <p:cNvPr id="20" name="Rectángulo 19"/>
          <p:cNvSpPr/>
          <p:nvPr/>
        </p:nvSpPr>
        <p:spPr>
          <a:xfrm>
            <a:off x="-16169" y="5650272"/>
            <a:ext cx="9168026" cy="1200329"/>
          </a:xfrm>
          <a:prstGeom prst="rect">
            <a:avLst/>
          </a:prstGeom>
          <a:solidFill>
            <a:schemeClr val="bg1"/>
          </a:solidFill>
          <a:ln>
            <a:solidFill>
              <a:schemeClr val="bg1"/>
            </a:solidFill>
          </a:ln>
        </p:spPr>
        <p:txBody>
          <a:bodyPr wrap="square">
            <a:spAutoFit/>
          </a:bodyPr>
          <a:lstStyle/>
          <a:p>
            <a:r>
              <a:rPr lang="es-MX" sz="2400" b="1" dirty="0">
                <a:solidFill>
                  <a:srgbClr val="0000CC"/>
                </a:solidFill>
                <a:effectLst>
                  <a:outerShdw blurRad="38100" dist="38100" dir="2700000" algn="tl">
                    <a:srgbClr val="000000">
                      <a:alpha val="43137"/>
                    </a:srgbClr>
                  </a:outerShdw>
                </a:effectLst>
              </a:rPr>
              <a:t>10 </a:t>
            </a:r>
            <a:r>
              <a:rPr lang="es-MX" sz="2400" dirty="0">
                <a:effectLst>
                  <a:outerShdw blurRad="38100" dist="38100" dir="2700000" algn="tl">
                    <a:srgbClr val="000000">
                      <a:alpha val="43137"/>
                    </a:srgbClr>
                  </a:outerShdw>
                </a:effectLst>
              </a:rPr>
              <a:t> Debes saber que la raíz de todos los males </a:t>
            </a:r>
            <a:r>
              <a:rPr lang="es-MX" sz="2400" b="1" dirty="0">
                <a:solidFill>
                  <a:srgbClr val="C00000"/>
                </a:solidFill>
                <a:effectLst>
                  <a:outerShdw blurRad="38100" dist="38100" dir="2700000" algn="tl">
                    <a:srgbClr val="000000">
                      <a:alpha val="43137"/>
                    </a:srgbClr>
                  </a:outerShdw>
                </a:effectLst>
              </a:rPr>
              <a:t>es el amor al dinero</a:t>
            </a:r>
            <a:r>
              <a:rPr lang="es-MX" sz="2400" dirty="0">
                <a:effectLst>
                  <a:outerShdw blurRad="38100" dist="38100" dir="2700000" algn="tl">
                    <a:srgbClr val="000000">
                      <a:alpha val="43137"/>
                    </a:srgbClr>
                  </a:outerShdw>
                </a:effectLst>
              </a:rPr>
              <a:t>. Algunos, arrastrados por él, se extraviaron lejos de la fe y se han torturado a sí mismos con un sinnúmero de tormentos. </a:t>
            </a:r>
          </a:p>
        </p:txBody>
      </p:sp>
    </p:spTree>
    <p:extLst>
      <p:ext uri="{BB962C8B-B14F-4D97-AF65-F5344CB8AC3E}">
        <p14:creationId xmlns:p14="http://schemas.microsoft.com/office/powerpoint/2010/main" val="137036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01" y="666616"/>
            <a:ext cx="5724128" cy="2775064"/>
          </a:xfrm>
        </p:spPr>
        <p:txBody>
          <a:bodyPr>
            <a:noAutofit/>
          </a:bodyPr>
          <a:lstStyle/>
          <a:p>
            <a:r>
              <a:rPr lang="es-MX" sz="2400" b="1" dirty="0">
                <a:solidFill>
                  <a:srgbClr val="0000CC"/>
                </a:solidFill>
              </a:rPr>
              <a:t>Lucas 12:15  </a:t>
            </a:r>
            <a:r>
              <a:rPr lang="es-MX" sz="2400" dirty="0"/>
              <a:t>Después dijo a la gente: "Eviten con gran cuidado toda clase de codicia, porque aunque uno lo tenga todo, </a:t>
            </a:r>
            <a:r>
              <a:rPr lang="es-MX" sz="2400" b="1" dirty="0">
                <a:solidFill>
                  <a:srgbClr val="C00000"/>
                </a:solidFill>
              </a:rPr>
              <a:t>no son sus posesiones las que le dan vida</a:t>
            </a:r>
            <a:r>
              <a:rPr lang="es-MX" sz="2400" dirty="0"/>
              <a:t>." </a:t>
            </a:r>
          </a:p>
          <a:p>
            <a:r>
              <a:rPr lang="es-MX" sz="2400" b="1" dirty="0">
                <a:solidFill>
                  <a:srgbClr val="0000CC"/>
                </a:solidFill>
              </a:rPr>
              <a:t>16</a:t>
            </a:r>
            <a:r>
              <a:rPr lang="es-MX" sz="2400" dirty="0"/>
              <a:t>  A continuación les propuso este ejemplo: "Había un hombre rico, al que sus campos le habían producido mucho. </a:t>
            </a:r>
          </a:p>
        </p:txBody>
      </p:sp>
      <p:pic>
        <p:nvPicPr>
          <p:cNvPr id="5122" name="Picture 2" descr="Avari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325" y="666616"/>
            <a:ext cx="3275856" cy="2775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3441680"/>
            <a:ext cx="9144000" cy="2677656"/>
          </a:xfrm>
          <a:prstGeom prst="rect">
            <a:avLst/>
          </a:prstGeom>
        </p:spPr>
        <p:txBody>
          <a:bodyPr wrap="square">
            <a:spAutoFit/>
          </a:bodyPr>
          <a:lstStyle/>
          <a:p>
            <a:r>
              <a:rPr lang="es-MX" sz="2400" b="1" dirty="0">
                <a:solidFill>
                  <a:srgbClr val="0000CC"/>
                </a:solidFill>
              </a:rPr>
              <a:t>17 </a:t>
            </a:r>
            <a:r>
              <a:rPr lang="es-MX" sz="2400" dirty="0"/>
              <a:t> Pensaba: ¿Qué voy a hacer? No tengo dónde guardar mis cosechas. </a:t>
            </a:r>
          </a:p>
          <a:p>
            <a:r>
              <a:rPr lang="es-MX" sz="2400" b="1" dirty="0">
                <a:solidFill>
                  <a:srgbClr val="0000CC"/>
                </a:solidFill>
              </a:rPr>
              <a:t>18</a:t>
            </a:r>
            <a:r>
              <a:rPr lang="es-MX" sz="2400" dirty="0"/>
              <a:t>  Y se dijo: Haré lo siguiente: echaré abajo mis graneros y construiré otros más grandes; allí amontonaré todo mi trigo, todas mis reservas. </a:t>
            </a:r>
          </a:p>
          <a:p>
            <a:r>
              <a:rPr lang="es-MX" sz="2400" b="1" dirty="0">
                <a:solidFill>
                  <a:srgbClr val="0000CC"/>
                </a:solidFill>
              </a:rPr>
              <a:t>19</a:t>
            </a:r>
            <a:r>
              <a:rPr lang="es-MX" sz="2400" dirty="0"/>
              <a:t>  Entonces yo conmigo hablaré: Alma mía, tienes aquí muchas cosas guardadas para muchos años; descansa, come, bebe, pásalo bien." </a:t>
            </a:r>
          </a:p>
          <a:p>
            <a:r>
              <a:rPr lang="es-MX" sz="2400" b="1" dirty="0">
                <a:solidFill>
                  <a:srgbClr val="0000CC"/>
                </a:solidFill>
              </a:rPr>
              <a:t>20 </a:t>
            </a:r>
            <a:r>
              <a:rPr lang="es-MX" sz="2400" dirty="0"/>
              <a:t> Pero Dios le dijo: "¡Pobre loco! Esta misma noche te van a reclamar tu alma. </a:t>
            </a:r>
            <a:r>
              <a:rPr lang="es-MX" sz="2400" b="1" dirty="0"/>
              <a:t>¿Quién se quedará con lo que has preparado?" </a:t>
            </a:r>
          </a:p>
        </p:txBody>
      </p:sp>
      <p:sp>
        <p:nvSpPr>
          <p:cNvPr id="7" name="Rectángulo 6"/>
          <p:cNvSpPr/>
          <p:nvPr/>
        </p:nvSpPr>
        <p:spPr>
          <a:xfrm>
            <a:off x="-1" y="20580"/>
            <a:ext cx="9156181" cy="52322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800" b="1" dirty="0">
                <a:ln/>
                <a:solidFill>
                  <a:schemeClr val="accent3"/>
                </a:solidFill>
                <a:effectLst>
                  <a:outerShdw blurRad="38100" dist="38100" dir="2700000" algn="tl">
                    <a:srgbClr val="000000">
                      <a:alpha val="43137"/>
                    </a:srgbClr>
                  </a:outerShdw>
                </a:effectLst>
                <a:cs typeface="Aharoni" panose="02010803020104030203" pitchFamily="2" charset="-79"/>
              </a:rPr>
              <a:t>No hay que poner la confianza en las riquezas materiales.</a:t>
            </a:r>
            <a:endParaRPr lang="es-MX" sz="2800" b="1" dirty="0">
              <a:ln/>
              <a:solidFill>
                <a:schemeClr val="accent3"/>
              </a:solidFill>
              <a:effectLst>
                <a:outerShdw blurRad="38100" dist="38100" dir="2700000" algn="tl">
                  <a:srgbClr val="000000">
                    <a:alpha val="43137"/>
                  </a:srgbClr>
                </a:outerShdw>
              </a:effectLst>
            </a:endParaRPr>
          </a:p>
        </p:txBody>
      </p:sp>
      <p:pic>
        <p:nvPicPr>
          <p:cNvPr id="10" name="Picture 2" descr="Biblia Latinoamericana - Bolsillo Color - Artículos Religiosos San Migu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531" y="5762563"/>
            <a:ext cx="1154649" cy="115453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0" y="6069092"/>
            <a:ext cx="8100392" cy="830997"/>
          </a:xfrm>
          <a:prstGeom prst="rect">
            <a:avLst/>
          </a:prstGeom>
        </p:spPr>
        <p:txBody>
          <a:bodyPr wrap="square">
            <a:spAutoFit/>
          </a:bodyPr>
          <a:lstStyle/>
          <a:p>
            <a:r>
              <a:rPr lang="es-MX" sz="2400" b="1" dirty="0">
                <a:solidFill>
                  <a:srgbClr val="0000CC"/>
                </a:solidFill>
              </a:rPr>
              <a:t>21</a:t>
            </a:r>
            <a:r>
              <a:rPr lang="es-MX" sz="2400" dirty="0"/>
              <a:t>  Esto vale para toda persona que amontona para sí misma, en vez de acumular para Dios." </a:t>
            </a:r>
            <a:endParaRPr lang="es-MX"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78807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circle(in)">
                                      <p:cBhvr>
                                        <p:cTn id="20" dur="2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arn(inVertic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69" y="1514184"/>
            <a:ext cx="9135451" cy="520614"/>
          </a:xfr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s-MX" sz="2600" b="1" dirty="0">
                <a:solidFill>
                  <a:schemeClr val="bg1"/>
                </a:solidFill>
                <a:effectLst>
                  <a:outerShdw blurRad="38100" dist="38100" dir="2700000" algn="tl">
                    <a:srgbClr val="000000">
                      <a:alpha val="43137"/>
                    </a:srgbClr>
                  </a:outerShdw>
                </a:effectLst>
                <a:cs typeface="Aharoni" panose="02010803020104030203" pitchFamily="2" charset="-79"/>
              </a:rPr>
              <a:t>II. </a:t>
            </a:r>
            <a:r>
              <a:rPr lang="es-MX" sz="2600" b="1" dirty="0">
                <a:solidFill>
                  <a:srgbClr val="FFFF00"/>
                </a:solidFill>
                <a:effectLst>
                  <a:outerShdw blurRad="38100" dist="38100" dir="2700000" algn="tl">
                    <a:srgbClr val="000000">
                      <a:alpha val="43137"/>
                    </a:srgbClr>
                  </a:outerShdw>
                </a:effectLst>
                <a:cs typeface="Aharoni" panose="02010803020104030203" pitchFamily="2" charset="-79"/>
              </a:rPr>
              <a:t>Que al morir el alma está consiente en el Hades.</a:t>
            </a:r>
          </a:p>
        </p:txBody>
      </p:sp>
      <p:sp>
        <p:nvSpPr>
          <p:cNvPr id="4" name="AutoShape 2" descr="Archivo:Wikipedia-es-logo-black-on-white.png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Archivo:Wikipedia-es-logo-black-on-white.png - Wikipedia, la enciclopedia  lib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Título 1"/>
          <p:cNvSpPr txBox="1">
            <a:spLocks/>
          </p:cNvSpPr>
          <p:nvPr/>
        </p:nvSpPr>
        <p:spPr>
          <a:xfrm>
            <a:off x="-3120" y="-14123"/>
            <a:ext cx="9144001" cy="1456115"/>
          </a:xfrm>
          <a:prstGeom prst="rect">
            <a:avLst/>
          </a:prstGeom>
          <a:solidFill>
            <a:schemeClr val="tx1"/>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000" b="1" dirty="0">
              <a:solidFill>
                <a:srgbClr val="FFFF00"/>
              </a:solidFill>
              <a:effectLst>
                <a:outerShdw blurRad="38100" dist="38100" dir="2700000" algn="tl">
                  <a:srgbClr val="000000">
                    <a:alpha val="43137"/>
                  </a:srgbClr>
                </a:outerShdw>
              </a:effectLst>
              <a:latin typeface="Bodoni MT" panose="02070603080606020203" pitchFamily="18" charset="0"/>
            </a:endParaRPr>
          </a:p>
        </p:txBody>
      </p:sp>
      <p:pic>
        <p:nvPicPr>
          <p:cNvPr id="14"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16169" y="-14123"/>
            <a:ext cx="2160706" cy="1456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no de hombre sosteniendo la Santa Biblia — Mirando, varonil - Stock Photo  | #16129578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99167"/>
                    </a14:imgEffect>
                  </a14:imgLayer>
                </a14:imgProps>
              </a:ext>
              <a:ext uri="{28A0092B-C50C-407E-A947-70E740481C1C}">
                <a14:useLocalDpi xmlns:a14="http://schemas.microsoft.com/office/drawing/2010/main" val="0"/>
              </a:ext>
            </a:extLst>
          </a:blip>
          <a:srcRect t="11835" b="12371"/>
          <a:stretch/>
        </p:blipFill>
        <p:spPr bwMode="auto">
          <a:xfrm>
            <a:off x="6884058" y="-25690"/>
            <a:ext cx="2235224" cy="145611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Predicar el Evangelio - TF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0" descr="Predíca El Evangelio De Jesucristo! | | Como Predicar El Evangel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AutoShape 12" descr="Predíca El Evangelio De Jesucristo! | | Como Predicar El Evangel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Rectángulo 20"/>
          <p:cNvSpPr/>
          <p:nvPr/>
        </p:nvSpPr>
        <p:spPr>
          <a:xfrm>
            <a:off x="0" y="2034798"/>
            <a:ext cx="7875838" cy="1938992"/>
          </a:xfrm>
          <a:prstGeom prst="rect">
            <a:avLst/>
          </a:prstGeom>
        </p:spPr>
        <p:txBody>
          <a:bodyPr wrap="square">
            <a:spAutoFit/>
          </a:bodyPr>
          <a:lstStyle/>
          <a:p>
            <a:r>
              <a:rPr lang="es-MX" sz="2400" b="1" dirty="0">
                <a:solidFill>
                  <a:srgbClr val="0000CC"/>
                </a:solidFill>
              </a:rPr>
              <a:t>Lucas 16: 22  </a:t>
            </a:r>
            <a:r>
              <a:rPr lang="es-MX" sz="2400" dirty="0"/>
              <a:t>Aconteció que murió el mendigo, y fue llevado por los ángeles al seno de Abraham; y murió también el rico, y fue sepultado. </a:t>
            </a:r>
          </a:p>
          <a:p>
            <a:r>
              <a:rPr lang="es-MX" sz="2400" b="1" dirty="0">
                <a:solidFill>
                  <a:srgbClr val="0000CC"/>
                </a:solidFill>
              </a:rPr>
              <a:t>23  </a:t>
            </a:r>
            <a:r>
              <a:rPr lang="es-MX" sz="2400" dirty="0"/>
              <a:t>Y en el </a:t>
            </a:r>
            <a:r>
              <a:rPr lang="es-MX" sz="2400" b="1" dirty="0"/>
              <a:t>Hades</a:t>
            </a:r>
            <a:r>
              <a:rPr lang="es-MX" sz="2400" dirty="0"/>
              <a:t> </a:t>
            </a:r>
            <a:r>
              <a:rPr lang="es-MX" sz="2400" b="1" dirty="0">
                <a:solidFill>
                  <a:srgbClr val="C00000"/>
                </a:solidFill>
              </a:rPr>
              <a:t>alzó sus ojos, estando en tormentos</a:t>
            </a:r>
            <a:r>
              <a:rPr lang="es-MX" sz="2400" dirty="0"/>
              <a:t>, y vio de lejos a Abraham, y a Lázaro en su seno. </a:t>
            </a:r>
          </a:p>
        </p:txBody>
      </p:sp>
      <p:sp>
        <p:nvSpPr>
          <p:cNvPr id="18" name="Título 1"/>
          <p:cNvSpPr txBox="1">
            <a:spLocks/>
          </p:cNvSpPr>
          <p:nvPr/>
        </p:nvSpPr>
        <p:spPr>
          <a:xfrm>
            <a:off x="2144537" y="0"/>
            <a:ext cx="4739521" cy="1430425"/>
          </a:xfrm>
          <a:prstGeom prst="rect">
            <a:avLst/>
          </a:prstGeom>
          <a:noFill/>
          <a:ln>
            <a:noFill/>
          </a:ln>
          <a:effectLst>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softRound"/>
          </a:sp3d>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0000"/>
                </a:solidFill>
                <a:latin typeface="+mj-lt"/>
                <a:ea typeface="+mj-ea"/>
                <a:cs typeface="+mj-cs"/>
              </a:defRPr>
            </a:lvl1pPr>
          </a:lstStyle>
          <a:p>
            <a:r>
              <a:rPr lang="es-MX" sz="3000" dirty="0">
                <a:ln w="6600">
                  <a:solidFill>
                    <a:schemeClr val="accent2"/>
                  </a:solidFill>
                  <a:prstDash val="solid"/>
                </a:ln>
                <a:solidFill>
                  <a:srgbClr val="FFFFFF"/>
                </a:solidFill>
                <a:effectLst>
                  <a:outerShdw dist="38100" dir="2700000" algn="tl" rotWithShape="0">
                    <a:schemeClr val="accent2"/>
                  </a:outerShdw>
                </a:effectLst>
                <a:latin typeface="+mn-lt"/>
              </a:rPr>
              <a:t>El hombre que entendió demasiado tarde</a:t>
            </a:r>
          </a:p>
        </p:txBody>
      </p:sp>
      <p:pic>
        <p:nvPicPr>
          <p:cNvPr id="2054" name="Picture 6" descr="La muerte no existe, solo hay vida después de la vida – VibraCos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261" y="3845828"/>
            <a:ext cx="3804753" cy="2823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Biblia Reina Valera 1960 letra grande | casa eban"/>
          <p:cNvPicPr>
            <a:picLocks noChangeAspect="1" noChangeArrowheads="1"/>
          </p:cNvPicPr>
          <p:nvPr/>
        </p:nvPicPr>
        <p:blipFill rotWithShape="1">
          <a:blip r:embed="rId6">
            <a:extLst>
              <a:ext uri="{28A0092B-C50C-407E-A947-70E740481C1C}">
                <a14:useLocalDpi xmlns:a14="http://schemas.microsoft.com/office/drawing/2010/main" val="0"/>
              </a:ext>
            </a:extLst>
          </a:blip>
          <a:srcRect l="29515" t="9602" r="25826" b="12759"/>
          <a:stretch/>
        </p:blipFill>
        <p:spPr bwMode="auto">
          <a:xfrm>
            <a:off x="7875838" y="2034798"/>
            <a:ext cx="1243444" cy="1618891"/>
          </a:xfrm>
          <a:prstGeom prst="rect">
            <a:avLst/>
          </a:prstGeom>
          <a:noFill/>
          <a:extLst>
            <a:ext uri="{909E8E84-426E-40DD-AFC4-6F175D3DCCD1}">
              <a14:hiddenFill xmlns:a14="http://schemas.microsoft.com/office/drawing/2010/main">
                <a:solidFill>
                  <a:srgbClr val="FFFFFF"/>
                </a:solidFill>
              </a14:hiddenFill>
            </a:ext>
          </a:extLst>
        </p:spPr>
      </p:pic>
      <p:sp>
        <p:nvSpPr>
          <p:cNvPr id="23" name="Marcador de contenido 2"/>
          <p:cNvSpPr txBox="1">
            <a:spLocks/>
          </p:cNvSpPr>
          <p:nvPr/>
        </p:nvSpPr>
        <p:spPr>
          <a:xfrm>
            <a:off x="-27596" y="4438634"/>
            <a:ext cx="5242857" cy="35010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400" b="1" dirty="0">
                <a:solidFill>
                  <a:srgbClr val="0000CC"/>
                </a:solidFill>
              </a:rPr>
              <a:t>25  </a:t>
            </a:r>
            <a:r>
              <a:rPr lang="es-MX" sz="2400" dirty="0"/>
              <a:t>Pero Abraham le dijo: Hijo, acuérdate que recibiste tus bienes en tu vida, y Lázaro también males; pero ahora éste es</a:t>
            </a:r>
            <a:r>
              <a:rPr lang="es-MX" sz="2400" b="1" dirty="0">
                <a:solidFill>
                  <a:srgbClr val="C00000"/>
                </a:solidFill>
              </a:rPr>
              <a:t> consolado </a:t>
            </a:r>
            <a:r>
              <a:rPr lang="es-MX" sz="2400" dirty="0"/>
              <a:t>aquí, y tú </a:t>
            </a:r>
            <a:r>
              <a:rPr lang="es-MX" sz="2400" b="1" dirty="0">
                <a:solidFill>
                  <a:srgbClr val="C00000"/>
                </a:solidFill>
              </a:rPr>
              <a:t>atormentado</a:t>
            </a:r>
            <a:r>
              <a:rPr lang="es-MX" sz="2400" dirty="0"/>
              <a:t>. </a:t>
            </a:r>
          </a:p>
        </p:txBody>
      </p:sp>
      <p:cxnSp>
        <p:nvCxnSpPr>
          <p:cNvPr id="9" name="Conector recto de flecha 8"/>
          <p:cNvCxnSpPr/>
          <p:nvPr/>
        </p:nvCxnSpPr>
        <p:spPr>
          <a:xfrm flipH="1">
            <a:off x="2144537" y="1844824"/>
            <a:ext cx="5235775" cy="1368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66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1026" name="Picture 2" descr="Resultado de imagen para libro con fon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83568" y="331248"/>
            <a:ext cx="3960440" cy="563231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MX" sz="3600" b="1" i="1" dirty="0" err="1">
                <a:effectLst>
                  <a:outerShdw blurRad="38100" dist="38100" dir="2700000" algn="tl">
                    <a:srgbClr val="000000">
                      <a:alpha val="43137"/>
                    </a:srgbClr>
                  </a:outerShdw>
                </a:effectLst>
              </a:rPr>
              <a:t>ades</a:t>
            </a:r>
            <a:r>
              <a:rPr lang="es-MX" sz="3600" dirty="0">
                <a:effectLst>
                  <a:outerShdw blurRad="38100" dist="38100" dir="2700000" algn="tl">
                    <a:srgbClr val="000000">
                      <a:alpha val="43137"/>
                    </a:srgbClr>
                  </a:outerShdw>
                </a:effectLst>
              </a:rPr>
              <a:t> (</a:t>
            </a:r>
            <a:r>
              <a:rPr lang="es-MX" sz="3600" b="1" dirty="0" err="1">
                <a:effectLst>
                  <a:outerShdw blurRad="38100" dist="38100" dir="2700000" algn="tl">
                    <a:srgbClr val="000000">
                      <a:alpha val="43137"/>
                    </a:srgbClr>
                  </a:outerShdw>
                </a:effectLst>
              </a:rPr>
              <a:t>ἅδης</a:t>
            </a:r>
            <a:r>
              <a:rPr lang="es-MX" sz="3600" dirty="0">
                <a:effectLst>
                  <a:outerShdw blurRad="38100" dist="38100" dir="2700000" algn="tl">
                    <a:srgbClr val="000000">
                      <a:alpha val="43137"/>
                    </a:srgbClr>
                  </a:outerShdw>
                </a:effectLst>
              </a:rPr>
              <a:t>, </a:t>
            </a:r>
            <a:r>
              <a:rPr lang="es-MX" sz="3600" i="1" dirty="0">
                <a:effectLst>
                  <a:outerShdw blurRad="38100" dist="38100" dir="2700000" algn="tl">
                    <a:srgbClr val="000000">
                      <a:alpha val="43137"/>
                    </a:srgbClr>
                  </a:outerShdw>
                </a:effectLst>
              </a:rPr>
              <a:t>G86</a:t>
            </a:r>
            <a:r>
              <a:rPr lang="es-MX" sz="3600" dirty="0">
                <a:effectLst>
                  <a:outerShdw blurRad="38100" dist="38100" dir="2700000" algn="tl">
                    <a:srgbClr val="000000">
                      <a:alpha val="43137"/>
                    </a:srgbClr>
                  </a:outerShdw>
                </a:effectLst>
              </a:rPr>
              <a:t>), </a:t>
            </a:r>
            <a:r>
              <a:rPr lang="es-MX" sz="3600" b="1" dirty="0">
                <a:solidFill>
                  <a:srgbClr val="C00000"/>
                </a:solidFill>
                <a:effectLst>
                  <a:outerShdw blurRad="38100" dist="38100" dir="2700000" algn="tl">
                    <a:srgbClr val="000000">
                      <a:alpha val="43137"/>
                    </a:srgbClr>
                  </a:outerShdw>
                </a:effectLst>
              </a:rPr>
              <a:t>región de los espíritus </a:t>
            </a:r>
            <a:r>
              <a:rPr lang="es-MX" sz="3600" dirty="0">
                <a:effectLst>
                  <a:outerShdw blurRad="38100" dist="38100" dir="2700000" algn="tl">
                    <a:srgbClr val="000000">
                      <a:alpha val="43137"/>
                    </a:srgbClr>
                  </a:outerShdw>
                </a:effectLst>
              </a:rPr>
              <a:t>de los muertos perdidos; pero incluyendo los de los muertos bienaventurados en los tiempos anteriores a la ascensión de Cristo.</a:t>
            </a:r>
            <a:endParaRPr lang="es-MX" sz="3600" b="1" dirty="0">
              <a:solidFill>
                <a:srgbClr val="C00000"/>
              </a:solidFill>
              <a:effectLst>
                <a:outerShdw blurRad="38100" dist="38100" dir="2700000" algn="tl">
                  <a:srgbClr val="000000">
                    <a:alpha val="43137"/>
                  </a:srgbClr>
                </a:outerShdw>
              </a:effectLst>
            </a:endParaRPr>
          </a:p>
        </p:txBody>
      </p:sp>
      <p:pic>
        <p:nvPicPr>
          <p:cNvPr id="4098" name="Picture 2" descr="Resultado de imagen para leyendo diccionar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22" b="100000" l="866" r="100000"/>
                    </a14:imgEffect>
                  </a14:imgLayer>
                </a14:imgProps>
              </a:ext>
              <a:ext uri="{28A0092B-C50C-407E-A947-70E740481C1C}">
                <a14:useLocalDpi xmlns:a14="http://schemas.microsoft.com/office/drawing/2010/main" val="0"/>
              </a:ext>
            </a:extLst>
          </a:blip>
          <a:srcRect/>
          <a:stretch>
            <a:fillRect/>
          </a:stretch>
        </p:blipFill>
        <p:spPr bwMode="auto">
          <a:xfrm>
            <a:off x="5736408" y="363723"/>
            <a:ext cx="2232248" cy="17999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a:stretch>
            <a:fillRect/>
          </a:stretch>
        </p:blipFill>
        <p:spPr>
          <a:xfrm>
            <a:off x="5148064" y="2425505"/>
            <a:ext cx="2880320" cy="3955823"/>
          </a:xfrm>
          <a:prstGeom prst="rect">
            <a:avLst/>
          </a:prstGeom>
          <a:ln>
            <a:noFill/>
          </a:ln>
          <a:effectLst>
            <a:softEdge rad="112500"/>
          </a:effectLst>
        </p:spPr>
      </p:pic>
    </p:spTree>
    <p:extLst>
      <p:ext uri="{BB962C8B-B14F-4D97-AF65-F5344CB8AC3E}">
        <p14:creationId xmlns:p14="http://schemas.microsoft.com/office/powerpoint/2010/main" val="1112929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79512" y="71616"/>
            <a:ext cx="8971876" cy="765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s-MX" sz="4000" b="1" dirty="0">
                <a:ln/>
                <a:solidFill>
                  <a:schemeClr val="accent3"/>
                </a:solidFill>
              </a:rPr>
              <a:t>El estado del alma después de la muerte</a:t>
            </a:r>
          </a:p>
        </p:txBody>
      </p:sp>
      <p:sp>
        <p:nvSpPr>
          <p:cNvPr id="8" name="Rectángulo 7"/>
          <p:cNvSpPr/>
          <p:nvPr/>
        </p:nvSpPr>
        <p:spPr>
          <a:xfrm>
            <a:off x="25251" y="836712"/>
            <a:ext cx="6123538" cy="3046988"/>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Apocalipsis 6:9  </a:t>
            </a:r>
            <a:r>
              <a:rPr lang="es-MX" sz="2400" dirty="0">
                <a:effectLst>
                  <a:outerShdw blurRad="38100" dist="38100" dir="2700000" algn="tl">
                    <a:srgbClr val="000000">
                      <a:alpha val="43137"/>
                    </a:srgbClr>
                  </a:outerShdw>
                </a:effectLst>
              </a:rPr>
              <a:t>Cuando abrió el quinto sello, divisé debajo del altar </a:t>
            </a:r>
            <a:r>
              <a:rPr lang="es-MX" sz="2400" b="1" dirty="0">
                <a:solidFill>
                  <a:srgbClr val="C00000"/>
                </a:solidFill>
                <a:effectLst>
                  <a:outerShdw blurRad="38100" dist="38100" dir="2700000" algn="tl">
                    <a:srgbClr val="000000">
                      <a:alpha val="43137"/>
                    </a:srgbClr>
                  </a:outerShdw>
                </a:effectLst>
              </a:rPr>
              <a:t>las almas </a:t>
            </a:r>
            <a:r>
              <a:rPr lang="es-MX" sz="2400" dirty="0">
                <a:effectLst>
                  <a:outerShdw blurRad="38100" dist="38100" dir="2700000" algn="tl">
                    <a:srgbClr val="000000">
                      <a:alpha val="43137"/>
                    </a:srgbClr>
                  </a:outerShdw>
                </a:effectLst>
              </a:rPr>
              <a:t>de los que fueron degollados a causa de la palabra de Dios y del testimonio que les correspondía dar. </a:t>
            </a:r>
          </a:p>
          <a:p>
            <a:r>
              <a:rPr lang="es-MX" sz="2400" b="1" dirty="0">
                <a:solidFill>
                  <a:srgbClr val="0000CC"/>
                </a:solidFill>
                <a:effectLst>
                  <a:outerShdw blurRad="38100" dist="38100" dir="2700000" algn="tl">
                    <a:srgbClr val="000000">
                      <a:alpha val="43137"/>
                    </a:srgbClr>
                  </a:outerShdw>
                </a:effectLst>
              </a:rPr>
              <a:t>10</a:t>
            </a:r>
            <a:r>
              <a:rPr lang="es-MX" sz="2400" dirty="0">
                <a:effectLst>
                  <a:outerShdw blurRad="38100" dist="38100" dir="2700000" algn="tl">
                    <a:srgbClr val="000000">
                      <a:alpha val="43137"/>
                    </a:srgbClr>
                  </a:outerShdw>
                </a:effectLst>
              </a:rPr>
              <a:t>  </a:t>
            </a:r>
            <a:r>
              <a:rPr lang="es-MX" sz="2400" b="1" dirty="0">
                <a:effectLst>
                  <a:outerShdw blurRad="38100" dist="38100" dir="2700000" algn="tl">
                    <a:srgbClr val="000000">
                      <a:alpha val="43137"/>
                    </a:srgbClr>
                  </a:outerShdw>
                </a:effectLst>
              </a:rPr>
              <a:t>Se pusieron a gritar </a:t>
            </a:r>
            <a:r>
              <a:rPr lang="es-MX" sz="2400" dirty="0">
                <a:effectLst>
                  <a:outerShdw blurRad="38100" dist="38100" dir="2700000" algn="tl">
                    <a:srgbClr val="000000">
                      <a:alpha val="43137"/>
                    </a:srgbClr>
                  </a:outerShdw>
                </a:effectLst>
              </a:rPr>
              <a:t>con voz muy fuerte: "Santo y justo Señor, ¿hasta cuándo vas a esperar a hacer justicia y tomar venganza por nuestra sangre a los habitantes de la tierra?" </a:t>
            </a:r>
          </a:p>
        </p:txBody>
      </p:sp>
      <p:pic>
        <p:nvPicPr>
          <p:cNvPr id="3076" name="Picture 4" descr="Editorial La P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36712"/>
            <a:ext cx="2987824" cy="3046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3904747"/>
            <a:ext cx="9144000" cy="1569660"/>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Lucas 16: 27</a:t>
            </a:r>
            <a:r>
              <a:rPr lang="es-MX" sz="2400" dirty="0">
                <a:effectLst>
                  <a:outerShdw blurRad="38100" dist="38100" dir="2700000" algn="tl">
                    <a:srgbClr val="000000">
                      <a:alpha val="43137"/>
                    </a:srgbClr>
                  </a:outerShdw>
                </a:effectLst>
              </a:rPr>
              <a:t>  Entonces le dijo: Te ruego, pues, padre, que le envíes a la casa de mi padre, </a:t>
            </a:r>
          </a:p>
          <a:p>
            <a:r>
              <a:rPr lang="es-MX" sz="2400" b="1" dirty="0">
                <a:solidFill>
                  <a:srgbClr val="0000CC"/>
                </a:solidFill>
                <a:effectLst>
                  <a:outerShdw blurRad="38100" dist="38100" dir="2700000" algn="tl">
                    <a:srgbClr val="000000">
                      <a:alpha val="43137"/>
                    </a:srgbClr>
                  </a:outerShdw>
                </a:effectLst>
              </a:rPr>
              <a:t>28 </a:t>
            </a:r>
            <a:r>
              <a:rPr lang="es-MX" sz="2400" dirty="0">
                <a:effectLst>
                  <a:outerShdw blurRad="38100" dist="38100" dir="2700000" algn="tl">
                    <a:srgbClr val="000000">
                      <a:alpha val="43137"/>
                    </a:srgbClr>
                  </a:outerShdw>
                </a:effectLst>
              </a:rPr>
              <a:t> porque tengo cinco hermanos, para que les testifique, </a:t>
            </a:r>
            <a:r>
              <a:rPr lang="es-MX" sz="2400" b="1" dirty="0">
                <a:effectLst>
                  <a:outerShdw blurRad="38100" dist="38100" dir="2700000" algn="tl">
                    <a:srgbClr val="000000">
                      <a:alpha val="43137"/>
                    </a:srgbClr>
                  </a:outerShdw>
                </a:effectLst>
              </a:rPr>
              <a:t>a fin de que no vengan ellos también a este lugar de tormento</a:t>
            </a:r>
            <a:r>
              <a:rPr lang="es-MX" sz="2400" dirty="0">
                <a:effectLst>
                  <a:outerShdw blurRad="38100" dist="38100" dir="2700000" algn="tl">
                    <a:srgbClr val="000000">
                      <a:alpha val="43137"/>
                    </a:srgbClr>
                  </a:outerShdw>
                </a:effectLst>
              </a:rPr>
              <a:t>. </a:t>
            </a:r>
          </a:p>
        </p:txBody>
      </p:sp>
      <p:pic>
        <p:nvPicPr>
          <p:cNvPr id="11" name="Picture 2" descr="Biblia Latinoamericana - Bolsillo Color - Artículos Religiosos San Migu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531" y="5762563"/>
            <a:ext cx="1154649" cy="1154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5657671"/>
            <a:ext cx="8172400" cy="1200329"/>
          </a:xfrm>
          <a:prstGeom prst="rect">
            <a:avLst/>
          </a:prstGeom>
        </p:spPr>
        <p:txBody>
          <a:bodyPr wrap="square">
            <a:spAutoFit/>
          </a:bodyPr>
          <a:lstStyle/>
          <a:p>
            <a:r>
              <a:rPr lang="es-MX" sz="2400" b="1" dirty="0">
                <a:solidFill>
                  <a:srgbClr val="0000CC"/>
                </a:solidFill>
                <a:effectLst>
                  <a:outerShdw blurRad="38100" dist="38100" dir="2700000" algn="tl">
                    <a:srgbClr val="000000">
                      <a:alpha val="43137"/>
                    </a:srgbClr>
                  </a:outerShdw>
                </a:effectLst>
              </a:rPr>
              <a:t>Mateo 10:28  </a:t>
            </a:r>
            <a:r>
              <a:rPr lang="es-MX" sz="2400" dirty="0">
                <a:effectLst>
                  <a:outerShdw blurRad="38100" dist="38100" dir="2700000" algn="tl">
                    <a:srgbClr val="000000">
                      <a:alpha val="43137"/>
                    </a:srgbClr>
                  </a:outerShdw>
                </a:effectLst>
              </a:rPr>
              <a:t>No teman a los que sólo pueden matar el cuerpo, </a:t>
            </a:r>
            <a:r>
              <a:rPr lang="es-MX" sz="2400" b="1" dirty="0">
                <a:solidFill>
                  <a:srgbClr val="C00000"/>
                </a:solidFill>
                <a:effectLst>
                  <a:outerShdw blurRad="38100" dist="38100" dir="2700000" algn="tl">
                    <a:srgbClr val="000000">
                      <a:alpha val="43137"/>
                    </a:srgbClr>
                  </a:outerShdw>
                </a:effectLst>
              </a:rPr>
              <a:t>pero no el alma</a:t>
            </a:r>
            <a:r>
              <a:rPr lang="es-MX" sz="2400" dirty="0">
                <a:effectLst>
                  <a:outerShdw blurRad="38100" dist="38100" dir="2700000" algn="tl">
                    <a:srgbClr val="000000">
                      <a:alpha val="43137"/>
                    </a:srgbClr>
                  </a:outerShdw>
                </a:effectLst>
              </a:rPr>
              <a:t>; teman más bien al que puede destruir alma y cuerpo en el infierno. </a:t>
            </a:r>
          </a:p>
        </p:txBody>
      </p:sp>
    </p:spTree>
    <p:extLst>
      <p:ext uri="{BB962C8B-B14F-4D97-AF65-F5344CB8AC3E}">
        <p14:creationId xmlns:p14="http://schemas.microsoft.com/office/powerpoint/2010/main" val="314290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7938</TotalTime>
  <Words>1361</Words>
  <Application>Microsoft Office PowerPoint</Application>
  <PresentationFormat>Presentación en pantalla (4:3)</PresentationFormat>
  <Paragraphs>73</Paragraphs>
  <Slides>12</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Aharoni</vt:lpstr>
      <vt:lpstr>Arial</vt:lpstr>
      <vt:lpstr>Bodoni MT</vt:lpstr>
      <vt:lpstr>Calibri</vt:lpstr>
      <vt:lpstr>Tema de Office</vt:lpstr>
      <vt:lpstr>Presentación de PowerPoint</vt:lpstr>
      <vt:lpstr>Presentación de PowerPoint</vt:lpstr>
      <vt:lpstr>Presentación de PowerPoint</vt:lpstr>
      <vt:lpstr>Es una historia real, no es una parábola.</vt:lpstr>
      <vt:lpstr>I. Que no hay que poner la confianza en las riquezas materiales.</vt:lpstr>
      <vt:lpstr>Presentación de PowerPoint</vt:lpstr>
      <vt:lpstr>II. Que al morir el alma está consiente en el Hades.</vt:lpstr>
      <vt:lpstr>Presentación de PowerPoint</vt:lpstr>
      <vt:lpstr>Presentación de PowerPoint</vt:lpstr>
      <vt:lpstr>III. Que al morir acaba la oportunidad de salvarse.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Josué I. Hernández</dc:creator>
  <cp:lastModifiedBy>jorge luis carmona</cp:lastModifiedBy>
  <cp:revision>144</cp:revision>
  <dcterms:created xsi:type="dcterms:W3CDTF">2018-08-06T03:46:57Z</dcterms:created>
  <dcterms:modified xsi:type="dcterms:W3CDTF">2024-12-10T03:59:23Z</dcterms:modified>
</cp:coreProperties>
</file>