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9" r:id="rId4"/>
    <p:sldId id="265" r:id="rId5"/>
    <p:sldId id="266" r:id="rId6"/>
    <p:sldId id="267" r:id="rId7"/>
    <p:sldId id="268" r:id="rId8"/>
    <p:sldId id="269" r:id="rId9"/>
    <p:sldId id="270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26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4658"/>
  </p:normalViewPr>
  <p:slideViewPr>
    <p:cSldViewPr snapToGrid="0">
      <p:cViewPr varScale="1">
        <p:scale>
          <a:sx n="116" d="100"/>
          <a:sy n="116" d="100"/>
        </p:scale>
        <p:origin x="8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6C35A-AF5F-4300-E3F5-CED9947CC0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143842-492E-D29F-36E8-491A9C1710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6C7E44-46C4-AA90-10F8-EA2D5EB2C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EBDF8-D4FF-427F-96E7-4505B5722027}" type="datetimeFigureOut">
              <a:rPr lang="en-US" smtClean="0"/>
              <a:t>12/20/25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AF9A9E-5BEA-280B-F317-24B01A1BB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067C12-ED56-32C6-19B8-FE6201CCE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4B151-777A-4A59-AF20-220456C62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298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5569E-C6E2-D193-6215-C10E54416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671393-B167-F9FC-D210-48DABD559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7A633A-7108-1123-89F0-FF99EAA56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EBDF8-D4FF-427F-96E7-4505B5722027}" type="datetimeFigureOut">
              <a:rPr lang="en-US" smtClean="0"/>
              <a:t>12/20/25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076016-61C9-466C-6C36-66AC2F593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A3109-1987-32C8-5635-B24CAF946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4B151-777A-4A59-AF20-220456C62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953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F43DE4-56C5-0724-C07F-FB5D6F645E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B84D4B-DEA4-4EE1-B6C8-564A870F2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718F3-7C2A-0D70-3B8E-70E847625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EBDF8-D4FF-427F-96E7-4505B5722027}" type="datetimeFigureOut">
              <a:rPr lang="en-US" smtClean="0"/>
              <a:t>12/20/25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FBE60-B7CE-FC21-407C-8A8C920F8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923068-4A7A-BFDF-56AC-CE50FDD73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4B151-777A-4A59-AF20-220456C62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352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7A303-E12D-91B8-055F-B8CF420C9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6A58C-7DF2-4020-2B08-A14F56D5FD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C76BA-A050-3187-6066-E08D22831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EBDF8-D4FF-427F-96E7-4505B5722027}" type="datetimeFigureOut">
              <a:rPr lang="en-US" smtClean="0"/>
              <a:t>12/20/25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FBAAC0-4884-73AD-679E-9E05C4B45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6BED1C-4515-2136-7332-C330A2041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4B151-777A-4A59-AF20-220456C62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496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1E218-2648-3962-C0BE-C7B28DB77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60B5C0-C9DA-A683-22C4-6A9659D00A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207FD-3A1A-278B-5AA4-0120C817C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EBDF8-D4FF-427F-96E7-4505B5722027}" type="datetimeFigureOut">
              <a:rPr lang="en-US" smtClean="0"/>
              <a:t>12/20/25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072C3-5ACD-CC03-37C0-8F8883D7A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18DDA8-F7B7-DD58-4C4E-E19C6EC6F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4B151-777A-4A59-AF20-220456C62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504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1853F-5CBF-7445-56B9-5B27D9561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A8C740-D87C-95C9-E0B1-F3C9543983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A72193-276F-C94E-8558-4DAE485B21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6F4EEB-AAC0-701B-A256-A1EB0B103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EBDF8-D4FF-427F-96E7-4505B5722027}" type="datetimeFigureOut">
              <a:rPr lang="en-US" smtClean="0"/>
              <a:t>12/20/25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102269-61E8-8761-CA22-A4F1038F8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96B4D6-F5FB-FB8B-B0FE-CC17BC46A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4B151-777A-4A59-AF20-220456C62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202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38B24-BBD0-5A98-658D-A27172954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5369E-5088-01EE-7900-18E1E6EEE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AE6565-1C9A-8A86-558B-9DB52CF5E1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9F90EE-BA54-8E42-2E6B-2BDD9A14DF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ED7528-E311-1BD3-C414-96CD081617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18D152-685D-DB8D-28AC-F2A4418AB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EBDF8-D4FF-427F-96E7-4505B5722027}" type="datetimeFigureOut">
              <a:rPr lang="en-US" smtClean="0"/>
              <a:t>12/20/25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E634F3-BB06-350F-D2ED-3AA23F264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1E0C89-988D-4F40-D096-1F4E60625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4B151-777A-4A59-AF20-220456C62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32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20C98-B4EE-9E7C-3A65-89B33D138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916498-3600-287F-6876-73C53B595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EBDF8-D4FF-427F-96E7-4505B5722027}" type="datetimeFigureOut">
              <a:rPr lang="en-US" smtClean="0"/>
              <a:t>12/20/25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EDA8C0-9D14-695A-0849-7D685F753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303BED-085A-15FB-29C1-B93B33C78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4B151-777A-4A59-AF20-220456C62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795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F30129-2D93-D9A0-B60E-78C995F68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EBDF8-D4FF-427F-96E7-4505B5722027}" type="datetimeFigureOut">
              <a:rPr lang="en-US" smtClean="0"/>
              <a:t>12/20/25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2009BA-5F90-75CD-1CBD-9DD170EBB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94C019-2795-9A6C-0636-E9C0DD1C3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4B151-777A-4A59-AF20-220456C62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6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9FF25-555B-6CD5-F3C0-D0CF5975A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28002-392E-5EA9-76BB-869210C7E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BF6814-235F-64B1-7F1D-DCB45E467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A6C188-298F-DE11-1EE6-A05F58B15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EBDF8-D4FF-427F-96E7-4505B5722027}" type="datetimeFigureOut">
              <a:rPr lang="en-US" smtClean="0"/>
              <a:t>12/20/25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059273-D18F-AC43-2DBC-996B26F3A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FD0160-5161-17C5-155C-B04A9479A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4B151-777A-4A59-AF20-220456C62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39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0189E-39E3-D816-5778-4ACA6229B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CFBA54-4655-7358-5B53-5EDCDB997D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754B5C-ADEC-5444-2659-E4E0E2B0FF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8311E-3EBF-23E2-4A8F-1CC23DC88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EBDF8-D4FF-427F-96E7-4505B5722027}" type="datetimeFigureOut">
              <a:rPr lang="en-US" smtClean="0"/>
              <a:t>12/20/25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51E1B9-1D5B-69E6-A8AD-5D2B51A5D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CA6962-BE28-BD41-41BB-9D4D1C96B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4B151-777A-4A59-AF20-220456C62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9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67000">
              <a:schemeClr val="accent1">
                <a:lumMod val="7000"/>
                <a:lumOff val="93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7D0300-6265-3DC3-056E-254AB5672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0109DB-D24F-CEBF-C4BF-172A38007C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3FBD0-2D7F-BE49-EB44-94EBD30AEF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1EBDF8-D4FF-427F-96E7-4505B5722027}" type="datetimeFigureOut">
              <a:rPr lang="en-US" smtClean="0"/>
              <a:t>12/20/25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C83E30-9620-D513-87E3-27C985379D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D32234-B54F-16F3-A847-75A136A9E9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E4B151-777A-4A59-AF20-220456C62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721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26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o photo description available.">
            <a:extLst>
              <a:ext uri="{FF2B5EF4-FFF2-40B4-BE49-F238E27FC236}">
                <a16:creationId xmlns:a16="http://schemas.microsoft.com/office/drawing/2014/main" id="{93951F1E-63D6-638E-F9AB-282A2CCFF1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905" r="11645"/>
          <a:stretch>
            <a:fillRect/>
          </a:stretch>
        </p:blipFill>
        <p:spPr bwMode="auto">
          <a:xfrm>
            <a:off x="5254444" y="-29780"/>
            <a:ext cx="6937556" cy="6887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CD77E-B1A0-D3CE-08AB-FFB7ED9844EF}"/>
              </a:ext>
            </a:extLst>
          </p:cNvPr>
          <p:cNvSpPr txBox="1">
            <a:spLocks/>
          </p:cNvSpPr>
          <p:nvPr/>
        </p:nvSpPr>
        <p:spPr>
          <a:xfrm>
            <a:off x="313509" y="1566837"/>
            <a:ext cx="5447211" cy="37236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8000" b="1" dirty="0">
                <a:solidFill>
                  <a:schemeClr val="bg1"/>
                </a:solidFill>
              </a:rPr>
              <a:t>Brecha</a:t>
            </a:r>
            <a:r>
              <a:rPr lang="en-US" sz="4800" b="1" dirty="0">
                <a:solidFill>
                  <a:schemeClr val="bg1"/>
                </a:solidFill>
              </a:rPr>
              <a:t> = </a:t>
            </a:r>
            <a:br>
              <a:rPr lang="en-US" sz="4800" b="1" dirty="0">
                <a:solidFill>
                  <a:schemeClr val="bg1"/>
                </a:solidFill>
              </a:rPr>
            </a:br>
            <a:r>
              <a:rPr lang="en-US" sz="4800" b="1" dirty="0">
                <a:solidFill>
                  <a:schemeClr val="bg1"/>
                </a:solidFill>
              </a:rPr>
              <a:t>Una </a:t>
            </a:r>
            <a:r>
              <a:rPr lang="en-US" sz="4800" b="1" dirty="0" err="1">
                <a:solidFill>
                  <a:schemeClr val="bg1"/>
                </a:solidFill>
              </a:rPr>
              <a:t>apertura</a:t>
            </a:r>
            <a:r>
              <a:rPr lang="en-US" sz="4800" b="1" dirty="0">
                <a:solidFill>
                  <a:schemeClr val="bg1"/>
                </a:solidFill>
              </a:rPr>
              <a:t>; </a:t>
            </a:r>
            <a:br>
              <a:rPr lang="en-US" sz="4800" b="1" dirty="0">
                <a:solidFill>
                  <a:schemeClr val="bg1"/>
                </a:solidFill>
              </a:rPr>
            </a:br>
            <a:r>
              <a:rPr lang="en-US" sz="4800" b="1" dirty="0">
                <a:solidFill>
                  <a:schemeClr val="bg1"/>
                </a:solidFill>
              </a:rPr>
              <a:t>Un </a:t>
            </a:r>
            <a:r>
              <a:rPr lang="en-US" sz="4800" b="1" dirty="0" err="1">
                <a:solidFill>
                  <a:schemeClr val="bg1"/>
                </a:solidFill>
              </a:rPr>
              <a:t>hueco</a:t>
            </a:r>
            <a:r>
              <a:rPr lang="en-US" sz="4800" b="1" dirty="0">
                <a:solidFill>
                  <a:schemeClr val="bg1"/>
                </a:solidFill>
              </a:rPr>
              <a:t> </a:t>
            </a:r>
            <a:r>
              <a:rPr lang="en-US" sz="4800" b="1" dirty="0" err="1">
                <a:solidFill>
                  <a:schemeClr val="bg1"/>
                </a:solidFill>
              </a:rPr>
              <a:t>en</a:t>
            </a:r>
            <a:r>
              <a:rPr lang="en-US" sz="4800" b="1" dirty="0">
                <a:solidFill>
                  <a:schemeClr val="bg1"/>
                </a:solidFill>
              </a:rPr>
              <a:t> las </a:t>
            </a:r>
            <a:r>
              <a:rPr lang="en-US" sz="4800" b="1" dirty="0" err="1">
                <a:solidFill>
                  <a:schemeClr val="bg1"/>
                </a:solidFill>
              </a:rPr>
              <a:t>defensas</a:t>
            </a:r>
            <a:endParaRPr 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8858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9A6D6E-D8FC-835B-42CC-AA030D714F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B6768-CF29-DDFC-50EA-09A353163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748" y="3998460"/>
            <a:ext cx="5170715" cy="20888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5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Juan 3:16</a:t>
            </a:r>
            <a:endParaRPr lang="en-US" sz="5000" b="1" dirty="0"/>
          </a:p>
          <a:p>
            <a:pPr marL="457200" lvl="1" indent="0">
              <a:buNone/>
            </a:pPr>
            <a:r>
              <a:rPr lang="en-US" sz="4800" dirty="0"/>
              <a:t>(¡Jesús  se puso </a:t>
            </a:r>
            <a:br>
              <a:rPr lang="en-US" sz="4800" dirty="0"/>
            </a:br>
            <a:r>
              <a:rPr lang="en-US" sz="4800" dirty="0" err="1"/>
              <a:t>en</a:t>
            </a:r>
            <a:r>
              <a:rPr lang="en-US" sz="4800" dirty="0"/>
              <a:t> la </a:t>
            </a:r>
            <a:r>
              <a:rPr lang="en-US" sz="4800" dirty="0" err="1"/>
              <a:t>brecha</a:t>
            </a:r>
            <a:r>
              <a:rPr lang="en-US" sz="4800" dirty="0"/>
              <a:t>!)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4B23FAE-F38E-9EAF-9554-696E019E6FFD}"/>
              </a:ext>
            </a:extLst>
          </p:cNvPr>
          <p:cNvSpPr txBox="1">
            <a:spLocks/>
          </p:cNvSpPr>
          <p:nvPr/>
        </p:nvSpPr>
        <p:spPr>
          <a:xfrm>
            <a:off x="0" y="-4990"/>
            <a:ext cx="1219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b="1" dirty="0" err="1">
                <a:solidFill>
                  <a:srgbClr val="FF0000"/>
                </a:solidFill>
              </a:rPr>
              <a:t>Invitación</a:t>
            </a:r>
            <a:endParaRPr lang="en-US" sz="7200" b="1" dirty="0">
              <a:solidFill>
                <a:srgbClr val="FF0000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6B5D2D4-8EE2-1681-4604-CA71D4341227}"/>
              </a:ext>
            </a:extLst>
          </p:cNvPr>
          <p:cNvGrpSpPr/>
          <p:nvPr/>
        </p:nvGrpSpPr>
        <p:grpSpPr>
          <a:xfrm>
            <a:off x="1803830" y="2378664"/>
            <a:ext cx="9356640" cy="923330"/>
            <a:chOff x="1986712" y="1320573"/>
            <a:chExt cx="9356640" cy="923330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E71075B2-DA07-388A-8718-4DF34C5A84AD}"/>
                </a:ext>
              </a:extLst>
            </p:cNvPr>
            <p:cNvSpPr/>
            <p:nvPr/>
          </p:nvSpPr>
          <p:spPr>
            <a:xfrm>
              <a:off x="1986712" y="1320573"/>
              <a:ext cx="1614545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Dios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10BF055-826F-F6C4-2485-B36EF5BDDBA5}"/>
                </a:ext>
              </a:extLst>
            </p:cNvPr>
            <p:cNvSpPr/>
            <p:nvPr/>
          </p:nvSpPr>
          <p:spPr>
            <a:xfrm>
              <a:off x="8603243" y="1320573"/>
              <a:ext cx="2740109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Hombre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732A05F-7A4A-8673-DA49-6B8F5E36D7D1}"/>
              </a:ext>
            </a:extLst>
          </p:cNvPr>
          <p:cNvGrpSpPr/>
          <p:nvPr/>
        </p:nvGrpSpPr>
        <p:grpSpPr>
          <a:xfrm>
            <a:off x="5451451" y="1123406"/>
            <a:ext cx="923330" cy="5643885"/>
            <a:chOff x="5882530" y="1123406"/>
            <a:chExt cx="923330" cy="564388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C795E7D-06E4-D1D6-0EAD-E606449F8BE6}"/>
                </a:ext>
              </a:extLst>
            </p:cNvPr>
            <p:cNvSpPr/>
            <p:nvPr/>
          </p:nvSpPr>
          <p:spPr>
            <a:xfrm>
              <a:off x="5995851" y="1123406"/>
              <a:ext cx="696688" cy="564388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7E32E57-9514-DADF-BEB9-22FB70BF03C7}"/>
                </a:ext>
              </a:extLst>
            </p:cNvPr>
            <p:cNvSpPr/>
            <p:nvPr/>
          </p:nvSpPr>
          <p:spPr>
            <a:xfrm rot="16200000">
              <a:off x="5081445" y="4581210"/>
              <a:ext cx="2525500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cap="none" spc="0" dirty="0" err="1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Pecado</a:t>
              </a:r>
              <a:endParaRPr lang="en-US" sz="5400" b="1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942C4F4-8296-1492-3850-0D20BD13756D}"/>
              </a:ext>
            </a:extLst>
          </p:cNvPr>
          <p:cNvGrpSpPr/>
          <p:nvPr/>
        </p:nvGrpSpPr>
        <p:grpSpPr>
          <a:xfrm>
            <a:off x="3823962" y="2208845"/>
            <a:ext cx="4178303" cy="1200329"/>
            <a:chOff x="4255041" y="2208845"/>
            <a:chExt cx="4178303" cy="1200329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0567F7F-5FFA-EDAE-AC89-E9A7A79F8E5D}"/>
                </a:ext>
              </a:extLst>
            </p:cNvPr>
            <p:cNvSpPr/>
            <p:nvPr/>
          </p:nvSpPr>
          <p:spPr>
            <a:xfrm rot="5400000">
              <a:off x="5882528" y="727451"/>
              <a:ext cx="923329" cy="4178303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EFE6849-CB3A-E4E1-5E96-D26FC06C1625}"/>
                </a:ext>
              </a:extLst>
            </p:cNvPr>
            <p:cNvSpPr/>
            <p:nvPr/>
          </p:nvSpPr>
          <p:spPr>
            <a:xfrm>
              <a:off x="4970740" y="2208845"/>
              <a:ext cx="2746907" cy="1200329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7200" b="1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Cristo</a:t>
              </a:r>
              <a:endParaRPr lang="en-US" sz="5400" b="1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898621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8A4710-F947-B126-8C7E-3EAF494484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535F42-8793-A71E-625B-0D6FFC030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4679"/>
            <a:ext cx="1114044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Isaías 59:2</a:t>
            </a:r>
          </a:p>
          <a:p>
            <a:pPr marL="457200" lvl="1" indent="0" algn="ctr">
              <a:lnSpc>
                <a:spcPct val="150000"/>
              </a:lnSpc>
              <a:buNone/>
            </a:pPr>
            <a:r>
              <a:rPr lang="es-ES" sz="5000" b="1" dirty="0"/>
              <a:t>Vuestras </a:t>
            </a:r>
            <a:r>
              <a:rPr lang="es-ES" sz="5000" b="1" dirty="0">
                <a:solidFill>
                  <a:srgbClr val="FF0000"/>
                </a:solidFill>
              </a:rPr>
              <a:t>iniquidades</a:t>
            </a:r>
            <a:r>
              <a:rPr lang="es-ES" sz="5000" b="1" dirty="0"/>
              <a:t> </a:t>
            </a:r>
            <a:br>
              <a:rPr lang="es-ES" sz="5000" b="1" dirty="0"/>
            </a:br>
            <a:r>
              <a:rPr lang="es-ES" sz="5000" b="1" dirty="0"/>
              <a:t>han hecho </a:t>
            </a:r>
            <a:r>
              <a:rPr lang="es-ES" sz="5000" b="1" dirty="0">
                <a:solidFill>
                  <a:srgbClr val="FF0000"/>
                </a:solidFill>
              </a:rPr>
              <a:t>división</a:t>
            </a:r>
            <a:r>
              <a:rPr lang="es-ES" sz="5000" b="1" dirty="0"/>
              <a:t> </a:t>
            </a:r>
            <a:br>
              <a:rPr lang="es-ES" sz="5000" b="1" dirty="0"/>
            </a:br>
            <a:r>
              <a:rPr lang="es-ES" sz="5000" b="1" dirty="0"/>
              <a:t>entre vosotros y vuestro Dios.</a:t>
            </a:r>
            <a:endParaRPr lang="en-US" sz="5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FE0E9B6-A329-D9FE-67A0-59985C105AF2}"/>
              </a:ext>
            </a:extLst>
          </p:cNvPr>
          <p:cNvSpPr txBox="1">
            <a:spLocks/>
          </p:cNvSpPr>
          <p:nvPr/>
        </p:nvSpPr>
        <p:spPr>
          <a:xfrm>
            <a:off x="990600" y="12091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b="1" dirty="0">
                <a:solidFill>
                  <a:srgbClr val="FF0000"/>
                </a:solidFill>
              </a:rPr>
              <a:t>Una </a:t>
            </a:r>
            <a:r>
              <a:rPr lang="en-US" sz="7200" b="1" dirty="0" err="1">
                <a:solidFill>
                  <a:srgbClr val="FF0000"/>
                </a:solidFill>
              </a:rPr>
              <a:t>Separación</a:t>
            </a:r>
            <a:endParaRPr lang="en-US" sz="7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73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62E6AB-1A4B-A5BF-FF57-03AE78F20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1287"/>
            <a:ext cx="1114044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Ezequiel 22:30</a:t>
            </a:r>
          </a:p>
          <a:p>
            <a:pPr lvl="1"/>
            <a:r>
              <a:rPr lang="es-ES" sz="5000" b="1" dirty="0"/>
              <a:t>Busqué</a:t>
            </a:r>
            <a:r>
              <a:rPr lang="es-ES" sz="5000" dirty="0"/>
              <a:t> entre ellos </a:t>
            </a:r>
            <a:r>
              <a:rPr lang="es-ES" sz="5000" b="1" dirty="0"/>
              <a:t>hombre</a:t>
            </a:r>
            <a:r>
              <a:rPr lang="es-ES" sz="5000" dirty="0"/>
              <a:t> … que </a:t>
            </a:r>
            <a:br>
              <a:rPr lang="es-ES" sz="5000" dirty="0"/>
            </a:br>
            <a:r>
              <a:rPr lang="es-ES" sz="5000" b="1" dirty="0"/>
              <a:t>se pusiese en la </a:t>
            </a:r>
            <a:r>
              <a:rPr lang="es-ES" sz="5000" b="1" dirty="0">
                <a:solidFill>
                  <a:srgbClr val="FF0000"/>
                </a:solidFill>
              </a:rPr>
              <a:t>brecha</a:t>
            </a:r>
            <a:r>
              <a:rPr lang="es-ES" sz="5000" dirty="0"/>
              <a:t>.</a:t>
            </a:r>
            <a:endParaRPr lang="es-ES" sz="5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5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Ezequiel 13:5</a:t>
            </a:r>
          </a:p>
          <a:p>
            <a:pPr lvl="1"/>
            <a:r>
              <a:rPr lang="es-ES" sz="5000" b="1" dirty="0"/>
              <a:t>No habéis subido </a:t>
            </a:r>
            <a:r>
              <a:rPr lang="es-ES" sz="5000" dirty="0"/>
              <a:t>a las </a:t>
            </a:r>
            <a:r>
              <a:rPr lang="es-ES" sz="5000" b="1" dirty="0">
                <a:solidFill>
                  <a:srgbClr val="FF0000"/>
                </a:solidFill>
              </a:rPr>
              <a:t>brechas</a:t>
            </a:r>
            <a:r>
              <a:rPr lang="es-ES" sz="5000" dirty="0"/>
              <a:t>.</a:t>
            </a:r>
            <a:endParaRPr lang="en-US" sz="5000" b="1" dirty="0">
              <a:solidFill>
                <a:srgbClr val="FF0000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A1F57A3-18DC-A752-974B-1E66E0910E6A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b="1" dirty="0" err="1">
                <a:solidFill>
                  <a:srgbClr val="FF0000"/>
                </a:solidFill>
              </a:rPr>
              <a:t>Párese</a:t>
            </a:r>
            <a:r>
              <a:rPr lang="en-US" sz="7200" b="1" dirty="0">
                <a:solidFill>
                  <a:srgbClr val="FF0000"/>
                </a:solidFill>
              </a:rPr>
              <a:t> </a:t>
            </a:r>
            <a:r>
              <a:rPr lang="en-US" sz="7200" b="1" dirty="0" err="1">
                <a:solidFill>
                  <a:srgbClr val="FF0000"/>
                </a:solidFill>
              </a:rPr>
              <a:t>en</a:t>
            </a:r>
            <a:r>
              <a:rPr lang="en-US" sz="7200" b="1" dirty="0">
                <a:solidFill>
                  <a:srgbClr val="FF0000"/>
                </a:solidFill>
              </a:rPr>
              <a:t> la Brecha</a:t>
            </a:r>
          </a:p>
        </p:txBody>
      </p:sp>
    </p:spTree>
    <p:extLst>
      <p:ext uri="{BB962C8B-B14F-4D97-AF65-F5344CB8AC3E}">
        <p14:creationId xmlns:p14="http://schemas.microsoft.com/office/powerpoint/2010/main" val="1900943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3A8806-B0DB-9813-1971-5A14020A17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738E1-C95F-FF07-1291-AD5289CAD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1287"/>
            <a:ext cx="1114044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Éxodo 32</a:t>
            </a:r>
          </a:p>
          <a:p>
            <a:pPr lvl="1"/>
            <a:r>
              <a:rPr lang="es-ES" sz="5000" dirty="0"/>
              <a:t>:1, El pueblo, “</a:t>
            </a:r>
            <a:r>
              <a:rPr lang="es-ES" sz="5000" b="1" dirty="0"/>
              <a:t>Haznos dioses</a:t>
            </a:r>
            <a:r>
              <a:rPr lang="es-ES" sz="5000" dirty="0"/>
              <a:t>”</a:t>
            </a:r>
          </a:p>
          <a:p>
            <a:pPr lvl="1"/>
            <a:r>
              <a:rPr lang="es-ES" sz="5000" dirty="0"/>
              <a:t>:10, Dios, “</a:t>
            </a:r>
            <a:r>
              <a:rPr lang="es-ES" sz="5000" b="1" dirty="0"/>
              <a:t>Déjame</a:t>
            </a:r>
            <a:r>
              <a:rPr lang="es-ES" sz="5000" dirty="0"/>
              <a:t> </a:t>
            </a:r>
            <a:r>
              <a:rPr lang="es-ES" sz="5000" b="1" dirty="0"/>
              <a:t>que</a:t>
            </a:r>
            <a:r>
              <a:rPr lang="es-ES" sz="5000" dirty="0"/>
              <a:t> se encienda mi ira en ellos, y </a:t>
            </a:r>
            <a:r>
              <a:rPr lang="es-ES" sz="5000" b="1" dirty="0"/>
              <a:t>los consuma</a:t>
            </a:r>
            <a:r>
              <a:rPr lang="es-ES" sz="5000" dirty="0"/>
              <a:t>.”</a:t>
            </a:r>
            <a:endParaRPr lang="en-US" sz="5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3C25B46-0A68-17B9-EAC3-007EA728ACDD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b="1" dirty="0">
                <a:solidFill>
                  <a:srgbClr val="FF0000"/>
                </a:solidFill>
              </a:rPr>
              <a:t>Moisés se </a:t>
            </a:r>
            <a:r>
              <a:rPr lang="en-US" sz="7200" b="1" dirty="0" err="1">
                <a:solidFill>
                  <a:srgbClr val="FF0000"/>
                </a:solidFill>
              </a:rPr>
              <a:t>paró</a:t>
            </a:r>
            <a:r>
              <a:rPr lang="en-US" sz="7200" b="1" dirty="0">
                <a:solidFill>
                  <a:srgbClr val="FF0000"/>
                </a:solidFill>
              </a:rPr>
              <a:t> </a:t>
            </a:r>
            <a:r>
              <a:rPr lang="en-US" sz="7200" b="1" dirty="0" err="1">
                <a:solidFill>
                  <a:srgbClr val="FF0000"/>
                </a:solidFill>
              </a:rPr>
              <a:t>en</a:t>
            </a:r>
            <a:r>
              <a:rPr lang="en-US" sz="7200" b="1" dirty="0">
                <a:solidFill>
                  <a:srgbClr val="FF0000"/>
                </a:solidFill>
              </a:rPr>
              <a:t> la </a:t>
            </a:r>
            <a:r>
              <a:rPr lang="en-US" sz="7200" b="1" dirty="0" err="1">
                <a:solidFill>
                  <a:srgbClr val="FF0000"/>
                </a:solidFill>
              </a:rPr>
              <a:t>brecha</a:t>
            </a:r>
            <a:endParaRPr lang="en-US" sz="7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540208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9E6A2-E43A-150C-2874-6EAAA4A442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0E68E2-AA0E-9985-02FB-681D909D0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0" y="1398948"/>
            <a:ext cx="1114044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1. </a:t>
            </a:r>
            <a:r>
              <a:rPr lang="en-US" sz="5400" b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Reconocer</a:t>
            </a:r>
            <a:r>
              <a:rPr lang="en-US" sz="5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5400" b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el</a:t>
            </a:r>
            <a:r>
              <a:rPr lang="en-US" sz="5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5400" b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pecado</a:t>
            </a:r>
            <a:endParaRPr lang="en-US" sz="54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lvl="1"/>
            <a:r>
              <a:rPr lang="es-ES" sz="5000" dirty="0"/>
              <a:t>1 Tes. 5:21</a:t>
            </a:r>
          </a:p>
          <a:p>
            <a:pPr lvl="1"/>
            <a:r>
              <a:rPr lang="es-ES" sz="5000" dirty="0" err="1"/>
              <a:t>Heb</a:t>
            </a:r>
            <a:r>
              <a:rPr lang="es-ES" sz="5000" dirty="0"/>
              <a:t>. 5:14</a:t>
            </a:r>
          </a:p>
          <a:p>
            <a:pPr marL="0" indent="0">
              <a:buNone/>
            </a:pPr>
            <a:r>
              <a:rPr lang="en-US" sz="5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... y </a:t>
            </a:r>
            <a:r>
              <a:rPr lang="en-US" sz="5400" b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el</a:t>
            </a:r>
            <a:r>
              <a:rPr lang="en-US" sz="5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5400" b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peligro</a:t>
            </a:r>
            <a:endParaRPr lang="en-US" sz="54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lvl="1"/>
            <a:r>
              <a:rPr lang="es-ES" sz="5000" dirty="0"/>
              <a:t>2 Tes. 1:7-9</a:t>
            </a:r>
            <a:endParaRPr lang="en-US" sz="5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3B728E3-B287-814A-2491-C62C197ACB5D}"/>
              </a:ext>
            </a:extLst>
          </p:cNvPr>
          <p:cNvSpPr txBox="1">
            <a:spLocks/>
          </p:cNvSpPr>
          <p:nvPr/>
        </p:nvSpPr>
        <p:spPr>
          <a:xfrm>
            <a:off x="990600" y="-499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b="1" dirty="0">
                <a:solidFill>
                  <a:srgbClr val="FF0000"/>
                </a:solidFill>
              </a:rPr>
              <a:t>Lo que se </a:t>
            </a:r>
            <a:r>
              <a:rPr lang="en-US" sz="7200" b="1" dirty="0" err="1">
                <a:solidFill>
                  <a:srgbClr val="FF0000"/>
                </a:solidFill>
              </a:rPr>
              <a:t>requiere</a:t>
            </a:r>
            <a:endParaRPr lang="en-US" sz="7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2504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20C20F-D129-B032-8F7A-C153BA010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0BDA4-E500-8007-B655-B8A608EA4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0" y="1398947"/>
            <a:ext cx="11140440" cy="47667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5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2. Gran amor </a:t>
            </a:r>
            <a:r>
              <a:rPr lang="en-US" sz="5400" b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por</a:t>
            </a:r>
            <a:r>
              <a:rPr lang="en-US" sz="5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5400" b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otras</a:t>
            </a:r>
            <a:r>
              <a:rPr lang="en-US" sz="5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personas</a:t>
            </a:r>
          </a:p>
          <a:p>
            <a:pPr lvl="1">
              <a:lnSpc>
                <a:spcPct val="100000"/>
              </a:lnSpc>
            </a:pPr>
            <a:r>
              <a:rPr lang="es-ES" sz="5000" dirty="0"/>
              <a:t>Gálatas 6:1</a:t>
            </a:r>
          </a:p>
          <a:p>
            <a:pPr lvl="1">
              <a:lnSpc>
                <a:spcPct val="100000"/>
              </a:lnSpc>
            </a:pPr>
            <a:r>
              <a:rPr lang="es-ES" sz="5000" dirty="0"/>
              <a:t>Santiago 5:19-20</a:t>
            </a:r>
          </a:p>
          <a:p>
            <a:pPr marL="0" indent="0">
              <a:buNone/>
            </a:pPr>
            <a:r>
              <a:rPr lang="en-US" sz="5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... y </a:t>
            </a:r>
            <a:r>
              <a:rPr lang="en-US" sz="5400" b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oración</a:t>
            </a:r>
            <a:endParaRPr lang="en-US" sz="54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lvl="1">
              <a:lnSpc>
                <a:spcPct val="100000"/>
              </a:lnSpc>
            </a:pPr>
            <a:r>
              <a:rPr lang="es-ES" sz="5000" dirty="0"/>
              <a:t>Santiago 5:16</a:t>
            </a:r>
          </a:p>
          <a:p>
            <a:pPr lvl="1">
              <a:lnSpc>
                <a:spcPct val="100000"/>
              </a:lnSpc>
            </a:pPr>
            <a:r>
              <a:rPr lang="es-ES" sz="5000" dirty="0"/>
              <a:t>Éxodo 32:11-14</a:t>
            </a:r>
            <a:endParaRPr lang="en-US" sz="5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A4B5B73-97D5-FFE8-A181-E96BB2C91AB0}"/>
              </a:ext>
            </a:extLst>
          </p:cNvPr>
          <p:cNvSpPr txBox="1">
            <a:spLocks/>
          </p:cNvSpPr>
          <p:nvPr/>
        </p:nvSpPr>
        <p:spPr>
          <a:xfrm>
            <a:off x="990600" y="-499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b="1" dirty="0">
                <a:solidFill>
                  <a:srgbClr val="FF0000"/>
                </a:solidFill>
              </a:rPr>
              <a:t>Lo que se </a:t>
            </a:r>
            <a:r>
              <a:rPr lang="en-US" sz="7200" b="1" dirty="0" err="1">
                <a:solidFill>
                  <a:srgbClr val="FF0000"/>
                </a:solidFill>
              </a:rPr>
              <a:t>requiere</a:t>
            </a:r>
            <a:endParaRPr lang="en-US" sz="7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713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49143-63A1-AB4B-49BD-689322D91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84C20-23AE-E1B6-1C30-366184112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0" y="1398948"/>
            <a:ext cx="11353800" cy="51977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5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3. </a:t>
            </a:r>
            <a:r>
              <a:rPr lang="en-US" sz="5400" b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Acción</a:t>
            </a:r>
            <a:endParaRPr lang="en-US" sz="54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lvl="1"/>
            <a:r>
              <a:rPr lang="es-ES" sz="5400" b="1" dirty="0"/>
              <a:t>Éxodo 32:19-20</a:t>
            </a:r>
            <a:r>
              <a:rPr lang="es-ES" sz="5400" dirty="0"/>
              <a:t> Quemó, molió, esparció, y lo dio a beber</a:t>
            </a:r>
          </a:p>
          <a:p>
            <a:pPr lvl="1"/>
            <a:r>
              <a:rPr lang="es-ES" sz="5400" b="1" dirty="0"/>
              <a:t>:21-25 </a:t>
            </a:r>
            <a:r>
              <a:rPr lang="es-ES" sz="5400" dirty="0"/>
              <a:t>Regañó … porque no les frenó</a:t>
            </a:r>
          </a:p>
          <a:p>
            <a:pPr marL="0" indent="0">
              <a:buNone/>
            </a:pPr>
            <a:r>
              <a:rPr lang="en-US" sz="5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...con Celo</a:t>
            </a:r>
          </a:p>
          <a:p>
            <a:pPr lvl="1"/>
            <a:r>
              <a:rPr lang="es-ES" sz="5400" b="1" dirty="0"/>
              <a:t>:26-29 </a:t>
            </a:r>
            <a:r>
              <a:rPr lang="es-ES" sz="5400" dirty="0"/>
              <a:t>Mataron 3,000 hombres; se ha</a:t>
            </a:r>
          </a:p>
          <a:p>
            <a:pPr marL="457200" lvl="1" indent="0">
              <a:buNone/>
            </a:pPr>
            <a:r>
              <a:rPr lang="es-ES" sz="5400" dirty="0"/>
              <a:t>consagrado en su hijo y en su hermano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2E3549-BE88-D42E-9237-40FD6C0C21C4}"/>
              </a:ext>
            </a:extLst>
          </p:cNvPr>
          <p:cNvSpPr txBox="1">
            <a:spLocks/>
          </p:cNvSpPr>
          <p:nvPr/>
        </p:nvSpPr>
        <p:spPr>
          <a:xfrm>
            <a:off x="990600" y="-499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b="1" dirty="0">
                <a:solidFill>
                  <a:srgbClr val="FF0000"/>
                </a:solidFill>
              </a:rPr>
              <a:t>Lo que se </a:t>
            </a:r>
            <a:r>
              <a:rPr lang="en-US" sz="7200" b="1" dirty="0" err="1">
                <a:solidFill>
                  <a:srgbClr val="FF0000"/>
                </a:solidFill>
              </a:rPr>
              <a:t>requiere</a:t>
            </a:r>
            <a:endParaRPr lang="en-US" sz="7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597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3EDEC-678A-9826-D5C1-3D5B67E2D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B7063-D899-4F01-E7DC-301F10D13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1468"/>
            <a:ext cx="11140440" cy="28726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Salmos106:19-23</a:t>
            </a:r>
          </a:p>
          <a:p>
            <a:pPr marL="457200" lvl="1" indent="0">
              <a:buNone/>
            </a:pPr>
            <a:r>
              <a:rPr lang="es-ES" sz="4600" b="1" dirty="0"/>
              <a:t>Dios “trató de destruirlos, de no haberse interpuesto Moisés </a:t>
            </a:r>
            <a:br>
              <a:rPr lang="es-ES" sz="4600" b="1" dirty="0"/>
            </a:br>
            <a:r>
              <a:rPr lang="es-ES" sz="4600" b="1" dirty="0"/>
              <a:t>… para que no los destruyese.” </a:t>
            </a:r>
            <a:endParaRPr lang="es-ES" sz="46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2480458-72DA-1739-8663-263ABFEC17D1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b="1" dirty="0" err="1">
                <a:solidFill>
                  <a:srgbClr val="FF0000"/>
                </a:solidFill>
              </a:rPr>
              <a:t>Resultado</a:t>
            </a:r>
            <a:endParaRPr lang="en-US" sz="7200" b="1" dirty="0">
              <a:solidFill>
                <a:srgbClr val="FF0000"/>
              </a:solidFill>
            </a:endParaRPr>
          </a:p>
        </p:txBody>
      </p:sp>
      <p:pic>
        <p:nvPicPr>
          <p:cNvPr id="5" name="Picture 4" descr="A yellow hands clapping with white dots&#10;&#10;AI-generated content may be incorrect.">
            <a:extLst>
              <a:ext uri="{FF2B5EF4-FFF2-40B4-BE49-F238E27FC236}">
                <a16:creationId xmlns:a16="http://schemas.microsoft.com/office/drawing/2014/main" id="{A5212635-AA00-D0C4-A1D2-C7B1E506C1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5441" y="3415846"/>
            <a:ext cx="2627811" cy="27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6338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829BE2-01ED-BC1E-E64C-08F8F6638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AD5AB-3E20-E70E-17B3-1D0419D2E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0" y="1398948"/>
            <a:ext cx="11140440" cy="54590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1. </a:t>
            </a:r>
            <a:r>
              <a:rPr lang="en-US" sz="5400" b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Papeles</a:t>
            </a:r>
            <a:r>
              <a:rPr lang="en-US" sz="5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5400" b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abandonados</a:t>
            </a:r>
            <a:endParaRPr lang="en-US" sz="54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457200" lvl="1" indent="0">
              <a:buNone/>
            </a:pPr>
            <a:r>
              <a:rPr lang="es-ES" sz="4200" dirty="0"/>
              <a:t>Efesios 4:11, 16</a:t>
            </a:r>
          </a:p>
          <a:p>
            <a:pPr marL="0" indent="0">
              <a:buNone/>
            </a:pPr>
            <a:r>
              <a:rPr lang="es-ES" sz="5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2. Pecados alrededor</a:t>
            </a:r>
          </a:p>
          <a:p>
            <a:pPr marL="457200" lvl="1" indent="0">
              <a:buNone/>
            </a:pPr>
            <a:r>
              <a:rPr lang="es-ES" sz="4200" dirty="0"/>
              <a:t>1 </a:t>
            </a:r>
            <a:r>
              <a:rPr lang="es-ES" sz="4200" dirty="0" err="1"/>
              <a:t>Cor</a:t>
            </a:r>
            <a:r>
              <a:rPr lang="es-ES" sz="4200" dirty="0"/>
              <a:t>. 15:33-34</a:t>
            </a:r>
          </a:p>
          <a:p>
            <a:pPr marL="457200" lvl="1" indent="0">
              <a:buNone/>
            </a:pPr>
            <a:r>
              <a:rPr lang="es-ES" sz="4200" dirty="0"/>
              <a:t>2 Tim. 2:22</a:t>
            </a:r>
          </a:p>
          <a:p>
            <a:pPr marL="0" indent="0">
              <a:buNone/>
            </a:pPr>
            <a:r>
              <a:rPr lang="en-US" sz="5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3. </a:t>
            </a:r>
            <a:r>
              <a:rPr lang="en-US" sz="5400" b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Pecados</a:t>
            </a:r>
            <a:r>
              <a:rPr lang="en-US" sz="5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5400" b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personales</a:t>
            </a:r>
            <a:endParaRPr lang="en-US" sz="54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457200" lvl="1" indent="0">
              <a:buNone/>
            </a:pPr>
            <a:r>
              <a:rPr lang="es-ES" sz="4200" dirty="0"/>
              <a:t>Romanos 3:23; 1 Juan 1:7, 9</a:t>
            </a:r>
          </a:p>
          <a:p>
            <a:pPr marL="457200" lvl="1" indent="0">
              <a:buNone/>
            </a:pPr>
            <a:endParaRPr lang="es-ES" sz="42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60BBC96-9FEA-D001-F88A-E95FEE40BCD6}"/>
              </a:ext>
            </a:extLst>
          </p:cNvPr>
          <p:cNvSpPr txBox="1">
            <a:spLocks/>
          </p:cNvSpPr>
          <p:nvPr/>
        </p:nvSpPr>
        <p:spPr>
          <a:xfrm>
            <a:off x="990600" y="-499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b="1" dirty="0">
                <a:solidFill>
                  <a:srgbClr val="FF0000"/>
                </a:solidFill>
              </a:rPr>
              <a:t>3 </a:t>
            </a:r>
            <a:r>
              <a:rPr lang="en-US" sz="7200" b="1" dirty="0" err="1">
                <a:solidFill>
                  <a:srgbClr val="FF0000"/>
                </a:solidFill>
              </a:rPr>
              <a:t>Tipos</a:t>
            </a:r>
            <a:r>
              <a:rPr lang="en-US" sz="7200" b="1" dirty="0">
                <a:solidFill>
                  <a:srgbClr val="FF0000"/>
                </a:solidFill>
              </a:rPr>
              <a:t> de </a:t>
            </a:r>
            <a:r>
              <a:rPr lang="en-US" sz="7200" b="1" dirty="0" err="1">
                <a:solidFill>
                  <a:srgbClr val="FF0000"/>
                </a:solidFill>
              </a:rPr>
              <a:t>Brechas</a:t>
            </a:r>
            <a:endParaRPr lang="en-US" sz="7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68001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260</Words>
  <Application>Microsoft Macintosh PowerPoint</Application>
  <PresentationFormat>Widescreen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Vicki Copeland</dc:creator>
  <cp:lastModifiedBy>Gary Copeland</cp:lastModifiedBy>
  <cp:revision>36</cp:revision>
  <dcterms:created xsi:type="dcterms:W3CDTF">2025-08-08T17:57:01Z</dcterms:created>
  <dcterms:modified xsi:type="dcterms:W3CDTF">2025-12-20T21:37:22Z</dcterms:modified>
</cp:coreProperties>
</file>