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B2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49" d="100"/>
          <a:sy n="49" d="100"/>
        </p:scale>
        <p:origin x="717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C35A-AF5F-4300-E3F5-CED9947CC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43842-492E-D29F-36E8-491A9C171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C7E44-46C4-AA90-10F8-EA2D5EB2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F9A9E-5BEA-280B-F317-24B01A1B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67C12-ED56-32C6-19B8-FE6201CC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9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569E-C6E2-D193-6215-C10E5441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71393-B167-F9FC-D210-48DABD559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633A-7108-1123-89F0-FF99EAA5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76016-61C9-466C-6C36-66AC2F59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A3109-1987-32C8-5635-B24CAF94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43DE4-56C5-0724-C07F-FB5D6F645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84D4B-DEA4-4EE1-B6C8-564A870F2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718F3-7C2A-0D70-3B8E-70E84762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BE60-B7CE-FC21-407C-8A8C920F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23068-4A7A-BFDF-56AC-CE50FDD7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A303-E12D-91B8-055F-B8CF420C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6A58C-7DF2-4020-2B08-A14F56D5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C76BA-A050-3187-6066-E08D22831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BAAC0-4884-73AD-679E-9E05C4B4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ED1C-4515-2136-7332-C330A2041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9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E218-2648-3962-C0BE-C7B28DB7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0B5C0-C9DA-A683-22C4-6A9659D00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207FD-3A1A-278B-5AA4-0120C817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072C3-5ACD-CC03-37C0-8F8883D7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8DDA8-F7B7-DD58-4C4E-E19C6EC6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853F-5CBF-7445-56B9-5B27D9561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C740-D87C-95C9-E0B1-F3C954398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72193-276F-C94E-8558-4DAE485B2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F4EEB-AAC0-701B-A256-A1EB0B10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02269-61E8-8761-CA22-A4F1038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6B4D6-F5FB-FB8B-B0FE-CC17BC46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0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8B24-BBD0-5A98-658D-A2717295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5369E-5088-01EE-7900-18E1E6EEE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E6565-1C9A-8A86-558B-9DB52CF5E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F90EE-BA54-8E42-2E6B-2BDD9A14D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D7528-E311-1BD3-C414-96CD08161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8D152-685D-DB8D-28AC-F2A4418A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634F3-BB06-350F-D2ED-3AA23F26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E0C89-988D-4F40-D096-1F4E6062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3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0C98-B4EE-9E7C-3A65-89B33D13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916498-3600-287F-6876-73C53B59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DA8C0-9D14-695A-0849-7D685F75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03BED-085A-15FB-29C1-B93B33C7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30129-2D93-D9A0-B60E-78C995F6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2009BA-5F90-75CD-1CBD-9DD170EB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4C019-2795-9A6C-0636-E9C0DD1C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FF25-555B-6CD5-F3C0-D0CF5975A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8002-392E-5EA9-76BB-869210C7E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F6814-235F-64B1-7F1D-DCB45E467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6C188-298F-DE11-1EE6-A05F58B1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59273-D18F-AC43-2DBC-996B26F3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D0160-5161-17C5-155C-B04A9479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189E-39E3-D816-5778-4ACA6229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FBA54-4655-7358-5B53-5EDCDB997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4B5C-ADEC-5444-2659-E4E0E2B0F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8311E-3EBF-23E2-4A8F-1CC23DC8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1E1B9-1D5B-69E6-A8AD-5D2B51A5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A6962-BE28-BD41-41BB-9D4D1C96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67000">
              <a:schemeClr val="accent1">
                <a:lumMod val="7000"/>
                <a:lumOff val="93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D0300-6265-3DC3-056E-254AB567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109DB-D24F-CEBF-C4BF-172A38007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BD0-2D7F-BE49-EB44-94EBD30AE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EBDF8-D4FF-427F-96E7-4505B572202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83E30-9620-D513-87E3-27C985379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32234-B54F-16F3-A847-75A136A9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4B151-777A-4A59-AF20-220456C62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2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6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CD77E-B1A0-D3CE-08AB-FFB7ED9844EF}"/>
              </a:ext>
            </a:extLst>
          </p:cNvPr>
          <p:cNvSpPr txBox="1">
            <a:spLocks/>
          </p:cNvSpPr>
          <p:nvPr/>
        </p:nvSpPr>
        <p:spPr>
          <a:xfrm>
            <a:off x="914401" y="299740"/>
            <a:ext cx="11978640" cy="139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0" b="1" dirty="0">
                <a:solidFill>
                  <a:schemeClr val="bg1"/>
                </a:solidFill>
              </a:rPr>
              <a:t>Intro: </a:t>
            </a:r>
            <a:r>
              <a:rPr lang="en-US" sz="8000" b="1" dirty="0" err="1">
                <a:solidFill>
                  <a:schemeClr val="bg1"/>
                </a:solidFill>
              </a:rPr>
              <a:t>Cosas</a:t>
            </a:r>
            <a:r>
              <a:rPr lang="en-US" sz="8000" b="1" dirty="0">
                <a:solidFill>
                  <a:schemeClr val="bg1"/>
                </a:solidFill>
              </a:rPr>
              <a:t> </a:t>
            </a:r>
            <a:r>
              <a:rPr lang="en-US" sz="8000" b="1" dirty="0" err="1">
                <a:solidFill>
                  <a:schemeClr val="bg1"/>
                </a:solidFill>
              </a:rPr>
              <a:t>Gloriosas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23743-63A1-5207-A593-656AE9D615C8}"/>
              </a:ext>
            </a:extLst>
          </p:cNvPr>
          <p:cNvSpPr txBox="1"/>
          <p:nvPr/>
        </p:nvSpPr>
        <p:spPr>
          <a:xfrm>
            <a:off x="627017" y="1480517"/>
            <a:ext cx="11564983" cy="4943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De Dios: Su </a:t>
            </a:r>
            <a:r>
              <a:rPr lang="es-ES" sz="3600" b="1" dirty="0">
                <a:solidFill>
                  <a:srgbClr val="FFFF99"/>
                </a:solidFill>
              </a:rPr>
              <a:t>nombre</a:t>
            </a:r>
            <a:r>
              <a:rPr lang="es-ES" sz="3600" dirty="0">
                <a:solidFill>
                  <a:srgbClr val="FFFF99"/>
                </a:solidFill>
              </a:rPr>
              <a:t> (</a:t>
            </a:r>
            <a:r>
              <a:rPr lang="es-ES" sz="3600" dirty="0" err="1">
                <a:solidFill>
                  <a:schemeClr val="bg2"/>
                </a:solidFill>
              </a:rPr>
              <a:t>Deut</a:t>
            </a:r>
            <a:r>
              <a:rPr lang="es-ES" sz="3600" dirty="0">
                <a:solidFill>
                  <a:schemeClr val="bg2"/>
                </a:solidFill>
              </a:rPr>
              <a:t>. 28:58</a:t>
            </a:r>
            <a:r>
              <a:rPr lang="es-ES" sz="3600" dirty="0">
                <a:solidFill>
                  <a:srgbClr val="FFFF99"/>
                </a:solidFill>
              </a:rPr>
              <a:t>), Su </a:t>
            </a:r>
            <a:r>
              <a:rPr lang="es-ES" sz="3600" b="1" dirty="0">
                <a:solidFill>
                  <a:srgbClr val="FFFF99"/>
                </a:solidFill>
              </a:rPr>
              <a:t>presencia</a:t>
            </a:r>
            <a:r>
              <a:rPr lang="es-ES" sz="3600" dirty="0">
                <a:solidFill>
                  <a:srgbClr val="FFFF99"/>
                </a:solidFill>
              </a:rPr>
              <a:t> (</a:t>
            </a:r>
            <a:r>
              <a:rPr lang="es-ES" sz="3600" dirty="0" err="1">
                <a:solidFill>
                  <a:schemeClr val="bg2"/>
                </a:solidFill>
              </a:rPr>
              <a:t>Éx</a:t>
            </a:r>
            <a:r>
              <a:rPr lang="es-ES" sz="3600" dirty="0">
                <a:solidFill>
                  <a:schemeClr val="bg2"/>
                </a:solidFill>
              </a:rPr>
              <a:t>. 16:10</a:t>
            </a:r>
            <a:r>
              <a:rPr lang="es-ES" sz="3600" dirty="0">
                <a:solidFill>
                  <a:srgbClr val="FFFF99"/>
                </a:solidFill>
              </a:rPr>
              <a:t>), Su </a:t>
            </a:r>
            <a:r>
              <a:rPr lang="es-ES" sz="3600" b="1" dirty="0">
                <a:solidFill>
                  <a:srgbClr val="FFFF99"/>
                </a:solidFill>
              </a:rPr>
              <a:t>santuario</a:t>
            </a:r>
            <a:r>
              <a:rPr lang="es-ES" sz="3600" dirty="0">
                <a:solidFill>
                  <a:srgbClr val="FFFF99"/>
                </a:solidFill>
              </a:rPr>
              <a:t> (</a:t>
            </a:r>
            <a:r>
              <a:rPr lang="es-ES" sz="3600" dirty="0">
                <a:solidFill>
                  <a:schemeClr val="bg2"/>
                </a:solidFill>
              </a:rPr>
              <a:t>Salmo 29:2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La </a:t>
            </a:r>
            <a:r>
              <a:rPr lang="es-ES" sz="3600" b="1" dirty="0">
                <a:solidFill>
                  <a:srgbClr val="FFFF99"/>
                </a:solidFill>
              </a:rPr>
              <a:t>ley</a:t>
            </a:r>
            <a:r>
              <a:rPr lang="es-ES" sz="3600" dirty="0">
                <a:solidFill>
                  <a:srgbClr val="FFFF99"/>
                </a:solidFill>
              </a:rPr>
              <a:t> de Moisés (</a:t>
            </a:r>
            <a:r>
              <a:rPr lang="es-ES" sz="3600" dirty="0">
                <a:solidFill>
                  <a:schemeClr val="bg2"/>
                </a:solidFill>
              </a:rPr>
              <a:t>2 </a:t>
            </a:r>
            <a:r>
              <a:rPr lang="es-ES" sz="3600" dirty="0" err="1">
                <a:solidFill>
                  <a:schemeClr val="bg2"/>
                </a:solidFill>
              </a:rPr>
              <a:t>Cor</a:t>
            </a:r>
            <a:r>
              <a:rPr lang="es-ES" sz="3600" dirty="0">
                <a:solidFill>
                  <a:schemeClr val="bg2"/>
                </a:solidFill>
              </a:rPr>
              <a:t>. 3:10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Nuestra </a:t>
            </a:r>
            <a:r>
              <a:rPr lang="es-ES" sz="3600" b="1" dirty="0">
                <a:solidFill>
                  <a:srgbClr val="FFFF99"/>
                </a:solidFill>
              </a:rPr>
              <a:t>resurrección</a:t>
            </a:r>
            <a:r>
              <a:rPr lang="es-ES" sz="3600" dirty="0">
                <a:solidFill>
                  <a:srgbClr val="FFFF99"/>
                </a:solidFill>
              </a:rPr>
              <a:t> (</a:t>
            </a:r>
            <a:r>
              <a:rPr lang="es-ES" sz="3600" dirty="0">
                <a:solidFill>
                  <a:schemeClr val="bg2"/>
                </a:solidFill>
              </a:rPr>
              <a:t>1 </a:t>
            </a:r>
            <a:r>
              <a:rPr lang="es-ES" sz="3600" dirty="0" err="1">
                <a:solidFill>
                  <a:schemeClr val="bg2"/>
                </a:solidFill>
              </a:rPr>
              <a:t>Cor</a:t>
            </a:r>
            <a:r>
              <a:rPr lang="es-ES" sz="3600" dirty="0">
                <a:solidFill>
                  <a:schemeClr val="bg2"/>
                </a:solidFill>
              </a:rPr>
              <a:t>. 15:42-44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La </a:t>
            </a:r>
            <a:r>
              <a:rPr lang="es-ES" sz="3600" b="1" dirty="0">
                <a:solidFill>
                  <a:srgbClr val="FFFF99"/>
                </a:solidFill>
              </a:rPr>
              <a:t>manifestación</a:t>
            </a:r>
            <a:r>
              <a:rPr lang="es-ES" sz="3600" dirty="0">
                <a:solidFill>
                  <a:srgbClr val="FFFF99"/>
                </a:solidFill>
              </a:rPr>
              <a:t> final de nuestro Salvador (</a:t>
            </a:r>
            <a:r>
              <a:rPr lang="es-ES" sz="3600" dirty="0">
                <a:solidFill>
                  <a:schemeClr val="bg2"/>
                </a:solidFill>
              </a:rPr>
              <a:t>Tito 2:13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Las </a:t>
            </a:r>
            <a:r>
              <a:rPr lang="es-ES" sz="3600" b="1" dirty="0">
                <a:solidFill>
                  <a:srgbClr val="FFFF99"/>
                </a:solidFill>
              </a:rPr>
              <a:t>cosas</a:t>
            </a:r>
            <a:r>
              <a:rPr lang="es-ES" sz="3600" dirty="0">
                <a:solidFill>
                  <a:srgbClr val="FFFF99"/>
                </a:solidFill>
              </a:rPr>
              <a:t> hechas por Jesús (</a:t>
            </a:r>
            <a:r>
              <a:rPr lang="es-ES" sz="3600" dirty="0">
                <a:solidFill>
                  <a:schemeClr val="bg2"/>
                </a:solidFill>
              </a:rPr>
              <a:t>Lucas 13:17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La </a:t>
            </a:r>
            <a:r>
              <a:rPr lang="es-ES" sz="3600" b="1" dirty="0">
                <a:solidFill>
                  <a:srgbClr val="FFFF99"/>
                </a:solidFill>
              </a:rPr>
              <a:t>fe</a:t>
            </a:r>
            <a:r>
              <a:rPr lang="es-ES" sz="3600" dirty="0">
                <a:solidFill>
                  <a:srgbClr val="FFFF99"/>
                </a:solidFill>
              </a:rPr>
              <a:t> de nuestro Señor Jesucristo (</a:t>
            </a:r>
            <a:r>
              <a:rPr lang="es-ES" sz="3600" dirty="0">
                <a:solidFill>
                  <a:schemeClr val="bg2"/>
                </a:solidFill>
              </a:rPr>
              <a:t>Santiago 2:1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</a:p>
          <a:p>
            <a:pPr marL="457200" indent="-457200">
              <a:lnSpc>
                <a:spcPct val="110000"/>
              </a:lnSpc>
            </a:pPr>
            <a:r>
              <a:rPr lang="es-ES" sz="3600" dirty="0">
                <a:solidFill>
                  <a:srgbClr val="FFFF99"/>
                </a:solidFill>
              </a:rPr>
              <a:t>La </a:t>
            </a:r>
            <a:r>
              <a:rPr lang="es-ES" sz="3600" b="1" dirty="0">
                <a:solidFill>
                  <a:srgbClr val="FFFF99"/>
                </a:solidFill>
              </a:rPr>
              <a:t>libertad</a:t>
            </a:r>
            <a:r>
              <a:rPr lang="es-ES" sz="3600" dirty="0">
                <a:solidFill>
                  <a:srgbClr val="FFFF99"/>
                </a:solidFill>
              </a:rPr>
              <a:t> de los hijos de Dios (</a:t>
            </a:r>
            <a:r>
              <a:rPr lang="es-ES" sz="3600" dirty="0">
                <a:solidFill>
                  <a:schemeClr val="bg2"/>
                </a:solidFill>
              </a:rPr>
              <a:t>Rom. 8:21</a:t>
            </a:r>
            <a:r>
              <a:rPr lang="es-ES" sz="3600" dirty="0">
                <a:solidFill>
                  <a:srgbClr val="FFFF99"/>
                </a:solidFill>
              </a:rPr>
              <a:t>)</a:t>
            </a:r>
            <a:endParaRPr lang="en-US" sz="36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88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9A6D6E-D8FC-835B-42CC-AA030D714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6768-CF29-DDFC-50EA-09A35316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4" y="1410792"/>
            <a:ext cx="11508376" cy="5656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Efesios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3:20-21 </a:t>
            </a:r>
          </a:p>
          <a:p>
            <a:pPr marL="457200" lvl="1" indent="0">
              <a:buNone/>
            </a:pPr>
            <a:r>
              <a:rPr lang="es-ES" sz="4300" dirty="0"/>
              <a:t>A él sea </a:t>
            </a:r>
            <a:r>
              <a:rPr lang="es-ES" sz="4300" b="1" dirty="0"/>
              <a:t>gloria en la iglesia </a:t>
            </a:r>
            <a:r>
              <a:rPr lang="es-ES" sz="4300" dirty="0"/>
              <a:t>por Cristo Jesús</a:t>
            </a:r>
          </a:p>
          <a:p>
            <a:pPr marL="0" indent="0">
              <a:buNone/>
            </a:pP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Efesios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5:25-27 </a:t>
            </a:r>
          </a:p>
          <a:p>
            <a:pPr marL="457200" lvl="1" indent="0">
              <a:lnSpc>
                <a:spcPct val="130000"/>
              </a:lnSpc>
              <a:buNone/>
            </a:pPr>
            <a:r>
              <a:rPr lang="en-US" sz="4300" dirty="0"/>
              <a:t>“</a:t>
            </a:r>
            <a:r>
              <a:rPr lang="es-ES" sz="4300" dirty="0"/>
              <a:t>Cristo </a:t>
            </a:r>
            <a:r>
              <a:rPr lang="es-ES" sz="4300" b="1" dirty="0"/>
              <a:t>amó</a:t>
            </a:r>
            <a:r>
              <a:rPr lang="es-ES" sz="4300" dirty="0"/>
              <a:t> a la iglesia, y </a:t>
            </a:r>
            <a:r>
              <a:rPr lang="es-ES" sz="4300" b="1" dirty="0"/>
              <a:t>se entregó </a:t>
            </a:r>
            <a:r>
              <a:rPr lang="es-ES" sz="4300" dirty="0"/>
              <a:t>a sí mismo por ella, </a:t>
            </a:r>
            <a:r>
              <a:rPr lang="es-ES" sz="4300" baseline="30000" dirty="0"/>
              <a:t>26 </a:t>
            </a:r>
            <a:r>
              <a:rPr lang="es-ES" sz="4300" dirty="0"/>
              <a:t>Para </a:t>
            </a:r>
            <a:r>
              <a:rPr lang="es-ES" sz="4300" b="1" dirty="0"/>
              <a:t>santificarla</a:t>
            </a:r>
            <a:r>
              <a:rPr lang="es-ES" sz="4300" dirty="0"/>
              <a:t>, habiéndola purificado en </a:t>
            </a:r>
            <a:r>
              <a:rPr lang="es-ES" sz="4300" b="1" dirty="0"/>
              <a:t>el lavamiento del agua </a:t>
            </a:r>
            <a:r>
              <a:rPr lang="es-ES" sz="4300" dirty="0"/>
              <a:t>por la palabra, </a:t>
            </a:r>
            <a:r>
              <a:rPr lang="es-ES" sz="4300" baseline="30000" dirty="0"/>
              <a:t>27</a:t>
            </a:r>
            <a:r>
              <a:rPr lang="es-ES" sz="4300" dirty="0"/>
              <a:t> a fin de presentársela a si mismo, </a:t>
            </a:r>
            <a:br>
              <a:rPr lang="es-ES" sz="4300" dirty="0"/>
            </a:br>
            <a:r>
              <a:rPr lang="es-ES" sz="4300" b="1" dirty="0"/>
              <a:t>una iglesia gloriosa</a:t>
            </a:r>
            <a:r>
              <a:rPr lang="es-ES" sz="4300" dirty="0"/>
              <a:t>….”</a:t>
            </a:r>
            <a:endParaRPr lang="en-US" sz="4300" dirty="0"/>
          </a:p>
          <a:p>
            <a:pPr marL="457200" lvl="1" indent="0">
              <a:buNone/>
            </a:pPr>
            <a:endParaRPr lang="en-US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B23FAE-F38E-9EAF-9554-696E019E6FFD}"/>
              </a:ext>
            </a:extLst>
          </p:cNvPr>
          <p:cNvSpPr txBox="1">
            <a:spLocks/>
          </p:cNvSpPr>
          <p:nvPr/>
        </p:nvSpPr>
        <p:spPr>
          <a:xfrm>
            <a:off x="990600" y="-49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Invitación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62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2E6AB-1A4B-A5BF-FF57-03AE78F20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1490396"/>
            <a:ext cx="111404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Cabeza Gloriosa</a:t>
            </a:r>
          </a:p>
          <a:p>
            <a:pPr marL="0" indent="0">
              <a:buNone/>
            </a:pPr>
            <a:r>
              <a:rPr lang="es-ES" sz="5000" b="1" dirty="0"/>
              <a:t>Nunca pecó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Hebreos</a:t>
            </a:r>
            <a:r>
              <a:rPr lang="es-ES" sz="4600" dirty="0"/>
              <a:t> </a:t>
            </a:r>
            <a:r>
              <a:rPr lang="es-ES" sz="4600" b="1" dirty="0">
                <a:solidFill>
                  <a:srgbClr val="00B050"/>
                </a:solidFill>
              </a:rPr>
              <a:t>4:15</a:t>
            </a:r>
            <a:r>
              <a:rPr lang="es-ES" sz="4600" dirty="0"/>
              <a:t>, “sin pecado”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2 </a:t>
            </a:r>
            <a:r>
              <a:rPr lang="es-ES" sz="4600" b="1" dirty="0" err="1">
                <a:solidFill>
                  <a:srgbClr val="00B050"/>
                </a:solidFill>
              </a:rPr>
              <a:t>Cor</a:t>
            </a:r>
            <a:r>
              <a:rPr lang="es-ES" sz="4600" b="1" dirty="0">
                <a:solidFill>
                  <a:srgbClr val="00B050"/>
                </a:solidFill>
              </a:rPr>
              <a:t>. 5:21</a:t>
            </a:r>
            <a:r>
              <a:rPr lang="es-ES" sz="4600" dirty="0"/>
              <a:t>, “no conoció pecado”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2 Pedro 2:22</a:t>
            </a:r>
            <a:r>
              <a:rPr lang="es-ES" sz="4600" dirty="0"/>
              <a:t>, “no hizo pecado”</a:t>
            </a:r>
            <a:endParaRPr lang="en-US" sz="4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A1F57A3-18DC-A752-974B-1E66E0910E6A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190094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7B07D-7F45-6489-EB59-2F903258A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64423-C667-136D-8086-86DCF6B1A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1490396"/>
            <a:ext cx="111404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Cabeza Gloriosa</a:t>
            </a:r>
          </a:p>
          <a:p>
            <a:pPr marL="0" indent="0">
              <a:buNone/>
            </a:pPr>
            <a:r>
              <a:rPr lang="es-ES" sz="5000" b="1" dirty="0"/>
              <a:t>Es exaltado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Mateo 28:18</a:t>
            </a:r>
            <a:r>
              <a:rPr lang="es-ES" sz="4600" dirty="0"/>
              <a:t>, “</a:t>
            </a:r>
            <a:r>
              <a:rPr lang="es-ES" sz="4600" b="1" dirty="0"/>
              <a:t>Toda potestad</a:t>
            </a:r>
            <a:r>
              <a:rPr lang="es-ES" sz="4600" dirty="0"/>
              <a:t>”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Efesios 1:18-23</a:t>
            </a:r>
            <a:r>
              <a:rPr lang="es-ES" sz="4600" dirty="0"/>
              <a:t>, sentado a la </a:t>
            </a:r>
            <a:r>
              <a:rPr lang="es-ES" sz="4600" b="1" dirty="0"/>
              <a:t>diestra</a:t>
            </a:r>
            <a:r>
              <a:rPr lang="es-ES" sz="4600" dirty="0"/>
              <a:t> de Dios, “</a:t>
            </a:r>
            <a:r>
              <a:rPr lang="es-ES" sz="4600" b="1" dirty="0"/>
              <a:t>sobre todo nombre</a:t>
            </a:r>
            <a:r>
              <a:rPr lang="es-ES" sz="4600" dirty="0"/>
              <a:t>”, “la </a:t>
            </a:r>
            <a:r>
              <a:rPr lang="es-ES" sz="4600" b="1" dirty="0"/>
              <a:t>supereminente grandeza </a:t>
            </a:r>
            <a:r>
              <a:rPr lang="es-ES" sz="4600" dirty="0"/>
              <a:t>de su poder”</a:t>
            </a:r>
            <a:endParaRPr lang="en-US" sz="4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A8E636B-BA0E-208C-4785-E54FD53B09F4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406094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89406-54AB-3C62-2EED-CA5A02BED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72336-8982-A7A3-91BA-B47C01EC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1490396"/>
            <a:ext cx="115138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Cabeza Gloriosa</a:t>
            </a:r>
          </a:p>
          <a:p>
            <a:pPr marL="0" indent="0">
              <a:buNone/>
            </a:pPr>
            <a:r>
              <a:rPr lang="es-ES" sz="5000" b="1" dirty="0"/>
              <a:t>Nos ofrece bendiciones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Efesios 1:3</a:t>
            </a:r>
            <a:r>
              <a:rPr lang="es-ES" sz="4600" dirty="0"/>
              <a:t>, “</a:t>
            </a:r>
            <a:r>
              <a:rPr lang="es-ES" sz="4600" b="1" dirty="0"/>
              <a:t>toda bendición espiritual</a:t>
            </a:r>
            <a:r>
              <a:rPr lang="es-ES" sz="4600" dirty="0"/>
              <a:t>”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Efesios 1:18</a:t>
            </a:r>
            <a:r>
              <a:rPr lang="es-ES" sz="4600" dirty="0"/>
              <a:t>, “</a:t>
            </a:r>
            <a:r>
              <a:rPr lang="es-ES" sz="4600" b="1" dirty="0"/>
              <a:t>Las riquezas </a:t>
            </a:r>
            <a:r>
              <a:rPr lang="es-ES" sz="4600" dirty="0"/>
              <a:t>de</a:t>
            </a:r>
            <a:r>
              <a:rPr lang="es-ES" sz="4600" b="1" dirty="0"/>
              <a:t> </a:t>
            </a:r>
            <a:r>
              <a:rPr lang="es-ES" sz="4600" dirty="0"/>
              <a:t>la gloria </a:t>
            </a:r>
            <a:r>
              <a:rPr lang="es-ES" sz="4600" b="1" dirty="0"/>
              <a:t>de</a:t>
            </a:r>
            <a:r>
              <a:rPr lang="es-ES" sz="4600" dirty="0"/>
              <a:t> </a:t>
            </a:r>
            <a:r>
              <a:rPr lang="es-ES" sz="4600" b="1" dirty="0"/>
              <a:t>su herencia</a:t>
            </a:r>
            <a:r>
              <a:rPr lang="es-ES" sz="4600" dirty="0"/>
              <a:t>”</a:t>
            </a:r>
            <a:endParaRPr lang="en-US" sz="4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B3201F-BC1C-7C4C-049C-D474E01AED8D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31389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2D525-2A6D-F26F-39D1-94977E54B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899EB-08A1-B5C8-035B-530778A3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7" y="1203010"/>
            <a:ext cx="12149547" cy="56549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</a:t>
            </a:r>
            <a:r>
              <a:rPr lang="en-US" sz="58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Doctrina</a:t>
            </a:r>
            <a:r>
              <a:rPr lang="en-US" sz="5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Gloriosa</a:t>
            </a:r>
          </a:p>
          <a:p>
            <a:pPr marL="0" indent="0">
              <a:buNone/>
            </a:pPr>
            <a:r>
              <a:rPr lang="es-ES" sz="5000" b="1" dirty="0"/>
              <a:t>De Jesús a Sus apóstoles</a:t>
            </a:r>
          </a:p>
          <a:p>
            <a:pPr lvl="1"/>
            <a:r>
              <a:rPr lang="es-ES" sz="4600" b="1" dirty="0">
                <a:solidFill>
                  <a:srgbClr val="00B050"/>
                </a:solidFill>
              </a:rPr>
              <a:t>Mat. 28:20</a:t>
            </a:r>
            <a:r>
              <a:rPr lang="es-ES" sz="4000" dirty="0"/>
              <a:t>, “</a:t>
            </a:r>
            <a:r>
              <a:rPr lang="es-ES" sz="4000" b="1" dirty="0"/>
              <a:t>todas</a:t>
            </a:r>
            <a:r>
              <a:rPr lang="es-ES" sz="4000" dirty="0"/>
              <a:t> las cosas que os he mandado”</a:t>
            </a:r>
          </a:p>
          <a:p>
            <a:pPr marL="0" indent="0">
              <a:buNone/>
            </a:pPr>
            <a:r>
              <a:rPr lang="es-ES" sz="5000" b="1" dirty="0"/>
              <a:t>… con la ayuda del Espíritu Santo </a:t>
            </a:r>
          </a:p>
          <a:p>
            <a:pPr lvl="1">
              <a:lnSpc>
                <a:spcPct val="100000"/>
              </a:lnSpc>
            </a:pPr>
            <a:r>
              <a:rPr lang="es-ES" sz="4600" b="1" dirty="0">
                <a:solidFill>
                  <a:srgbClr val="00B050"/>
                </a:solidFill>
              </a:rPr>
              <a:t>Juan 14:26</a:t>
            </a:r>
            <a:r>
              <a:rPr lang="es-ES" sz="4000" dirty="0"/>
              <a:t>, “Os recordará </a:t>
            </a:r>
            <a:r>
              <a:rPr lang="es-ES" sz="4000" b="1" dirty="0"/>
              <a:t>todo</a:t>
            </a:r>
            <a:r>
              <a:rPr lang="es-ES" sz="4000" dirty="0"/>
              <a:t> lo que os he dicho”</a:t>
            </a:r>
          </a:p>
          <a:p>
            <a:pPr lvl="1">
              <a:lnSpc>
                <a:spcPct val="100000"/>
              </a:lnSpc>
            </a:pPr>
            <a:r>
              <a:rPr lang="es-ES" sz="4600" b="1" dirty="0">
                <a:solidFill>
                  <a:srgbClr val="00B050"/>
                </a:solidFill>
              </a:rPr>
              <a:t>Juan 16:12-15</a:t>
            </a:r>
            <a:r>
              <a:rPr lang="es-ES" sz="4000" dirty="0"/>
              <a:t>, “Os guiará a </a:t>
            </a:r>
            <a:r>
              <a:rPr lang="es-ES" sz="4000" b="1" dirty="0"/>
              <a:t>toda</a:t>
            </a:r>
            <a:r>
              <a:rPr lang="es-ES" sz="4000" dirty="0"/>
              <a:t> la verdad... y os hará saber las cosas que habrán de venir.”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2436DE-D226-79D8-7833-5BF1DDB2A6C7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890036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CBC29-9C7E-DCD4-6938-C54AD5BAA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C86FA-4BE6-DB73-2F9D-D0EAA1DA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7" y="1203010"/>
            <a:ext cx="12149547" cy="5654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Doctrina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Gloriosa</a:t>
            </a:r>
          </a:p>
          <a:p>
            <a:pPr marL="0" indent="0">
              <a:buNone/>
            </a:pPr>
            <a:r>
              <a:rPr lang="es-ES" sz="5000" b="1" dirty="0"/>
              <a:t>Nosotros 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Hechos 2:42</a:t>
            </a:r>
            <a:r>
              <a:rPr lang="es-ES" sz="3600" dirty="0"/>
              <a:t>, </a:t>
            </a:r>
            <a:r>
              <a:rPr lang="es-ES" sz="3600" b="1" dirty="0"/>
              <a:t>Perseveramos</a:t>
            </a:r>
            <a:r>
              <a:rPr lang="es-ES" sz="3600" dirty="0"/>
              <a:t> “en la doctrina de los apóstoles.”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Efesios 3:3-5</a:t>
            </a:r>
            <a:r>
              <a:rPr lang="es-ES" sz="3600" dirty="0"/>
              <a:t>, Podemos leer y </a:t>
            </a:r>
            <a:r>
              <a:rPr lang="es-ES" sz="3600" b="1" dirty="0"/>
              <a:t>entender</a:t>
            </a:r>
            <a:r>
              <a:rPr lang="es-ES" sz="3600" dirty="0"/>
              <a:t>. 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2 Timoteo 3:16-17</a:t>
            </a:r>
            <a:r>
              <a:rPr lang="es-ES" sz="3600" dirty="0"/>
              <a:t>, Las Escrituras nos hacen “</a:t>
            </a:r>
            <a:r>
              <a:rPr lang="es-ES" sz="3600" b="1" dirty="0"/>
              <a:t>preparado</a:t>
            </a:r>
            <a:r>
              <a:rPr lang="es-ES" sz="3600" dirty="0"/>
              <a:t>(s) para toda buena obra.”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Tito 1:9, 10; 2:1, 7-8</a:t>
            </a:r>
            <a:r>
              <a:rPr lang="es-ES" sz="3600" dirty="0"/>
              <a:t>, “</a:t>
            </a:r>
            <a:r>
              <a:rPr lang="es-ES" sz="3600" b="1" dirty="0"/>
              <a:t>sana</a:t>
            </a:r>
            <a:r>
              <a:rPr lang="es-ES" sz="3600" dirty="0"/>
              <a:t> enseñanza/doctrina”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693F92-BC27-48CF-7E68-03E9CB8E91EB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417093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90355-6525-5248-1634-575A06A46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6F96C-3555-89A5-F292-88E68999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7" y="1203010"/>
            <a:ext cx="12149547" cy="5654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Doctrina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Gloriosa</a:t>
            </a:r>
          </a:p>
          <a:p>
            <a:pPr marL="0" indent="0">
              <a:buNone/>
            </a:pPr>
            <a:r>
              <a:rPr lang="es-ES" sz="5000" b="1" dirty="0"/>
              <a:t>Ejemplos 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El matrimonio</a:t>
            </a:r>
            <a:r>
              <a:rPr lang="es-ES" sz="3600" dirty="0"/>
              <a:t>, Génesis 2:24; Mateo 19:9 – “casarse”, “no lo separe”; </a:t>
            </a:r>
            <a:r>
              <a:rPr lang="es-ES" sz="3600" dirty="0" err="1"/>
              <a:t>Heb</a:t>
            </a:r>
            <a:r>
              <a:rPr lang="es-ES" sz="3600" dirty="0"/>
              <a:t>. 13:4, “matrimonio”.</a:t>
            </a:r>
          </a:p>
          <a:p>
            <a:pPr lvl="1"/>
            <a:r>
              <a:rPr lang="es-ES" sz="4300" b="1" dirty="0">
                <a:solidFill>
                  <a:srgbClr val="00B050"/>
                </a:solidFill>
              </a:rPr>
              <a:t>La modestia</a:t>
            </a:r>
            <a:r>
              <a:rPr lang="es-ES" sz="3600" dirty="0"/>
              <a:t>, Génesis 3:7, 21 - vergüenza y túnicas; </a:t>
            </a:r>
            <a:br>
              <a:rPr lang="es-ES" sz="3600" dirty="0"/>
            </a:br>
            <a:r>
              <a:rPr lang="es-ES" sz="3600" dirty="0"/>
              <a:t>1 Tim. 2:9-10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343099-9291-230B-ED72-FEFD9A83CA70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151199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CED5D-79D1-4ECF-CC54-6F151BAB2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009D4-8039-2E4E-0B54-C97594333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7" y="1203010"/>
            <a:ext cx="11783789" cy="5654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Nuestra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Conducta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Gloriosa</a:t>
            </a:r>
          </a:p>
          <a:p>
            <a:pPr marL="457200" lvl="1" indent="0">
              <a:buNone/>
            </a:pPr>
            <a:r>
              <a:rPr lang="es-ES" sz="4300" b="1" dirty="0">
                <a:solidFill>
                  <a:srgbClr val="00B050"/>
                </a:solidFill>
              </a:rPr>
              <a:t>2 Corintios 8:21</a:t>
            </a:r>
          </a:p>
          <a:p>
            <a:pPr marL="914400" lvl="2" indent="0">
              <a:buNone/>
            </a:pPr>
            <a:r>
              <a:rPr lang="es-ES" sz="3200" dirty="0"/>
              <a:t>“Procurando hacer las cosas </a:t>
            </a:r>
            <a:r>
              <a:rPr lang="es-ES" sz="3200" b="1" dirty="0"/>
              <a:t>honradamente</a:t>
            </a:r>
            <a:r>
              <a:rPr lang="es-ES" sz="3200" dirty="0"/>
              <a:t>, no solo delante del Señor, sino también delante de los hombres.”</a:t>
            </a:r>
          </a:p>
          <a:p>
            <a:pPr marL="457200" lvl="1" indent="0">
              <a:buNone/>
            </a:pPr>
            <a:r>
              <a:rPr lang="es-ES" sz="4300" b="1" dirty="0">
                <a:solidFill>
                  <a:srgbClr val="00B050"/>
                </a:solidFill>
              </a:rPr>
              <a:t>Tito 2:9-10</a:t>
            </a:r>
          </a:p>
          <a:p>
            <a:pPr marL="914400" lvl="2" indent="0">
              <a:buNone/>
            </a:pPr>
            <a:r>
              <a:rPr lang="es-ES" sz="3200" dirty="0"/>
              <a:t>“Para que en todo </a:t>
            </a:r>
            <a:r>
              <a:rPr lang="es-ES" sz="3200" b="1" dirty="0"/>
              <a:t>adornen la doctrina </a:t>
            </a:r>
            <a:r>
              <a:rPr lang="es-ES" sz="3200" dirty="0"/>
              <a:t>de Dios nuestro Salvador”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5536CF-92CA-5C8F-73A7-1B7639D2DE64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136382174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3771F-FF78-982E-E175-FA7729B00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D4C2-C73E-5C17-1DA5-14B0B5304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7" y="1203010"/>
            <a:ext cx="11783789" cy="5654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Nuestra </a:t>
            </a:r>
            <a:r>
              <a:rPr lang="en-US" sz="5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Actitud</a:t>
            </a:r>
            <a:r>
              <a:rPr lang="en-US" sz="5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Gloriosa</a:t>
            </a:r>
          </a:p>
          <a:p>
            <a:pPr marL="457200" lvl="1" indent="0">
              <a:buNone/>
            </a:pPr>
            <a:r>
              <a:rPr lang="es-ES" sz="4300" b="1" dirty="0">
                <a:solidFill>
                  <a:srgbClr val="00B050"/>
                </a:solidFill>
              </a:rPr>
              <a:t>Efesios 4:1-5</a:t>
            </a:r>
          </a:p>
          <a:p>
            <a:pPr marL="914400" lvl="2" indent="0">
              <a:buNone/>
            </a:pPr>
            <a:r>
              <a:rPr lang="es-ES" sz="3200" dirty="0"/>
              <a:t>“como es </a:t>
            </a:r>
            <a:r>
              <a:rPr lang="es-ES" sz="3200" b="1" dirty="0"/>
              <a:t>digno de la vocación </a:t>
            </a:r>
            <a:r>
              <a:rPr lang="es-ES" sz="3200" dirty="0"/>
              <a:t>con que fuisteis llamados”</a:t>
            </a:r>
          </a:p>
          <a:p>
            <a:pPr marL="457200" lvl="1" indent="0">
              <a:buNone/>
            </a:pPr>
            <a:r>
              <a:rPr lang="es-ES" sz="4300" b="1" dirty="0">
                <a:solidFill>
                  <a:srgbClr val="00B050"/>
                </a:solidFill>
              </a:rPr>
              <a:t>Juan 13:34-35</a:t>
            </a:r>
          </a:p>
          <a:p>
            <a:pPr marL="914400" lvl="2" indent="0">
              <a:buNone/>
            </a:pPr>
            <a:r>
              <a:rPr lang="es-ES" sz="3200" dirty="0"/>
              <a:t>Jesús, “</a:t>
            </a:r>
            <a:r>
              <a:rPr lang="es-ES" sz="3200" b="1" dirty="0"/>
              <a:t>como os he amado</a:t>
            </a:r>
            <a:r>
              <a:rPr lang="es-ES" sz="3200" dirty="0"/>
              <a:t>” </a:t>
            </a:r>
          </a:p>
          <a:p>
            <a:pPr marL="457200" lvl="1" indent="0">
              <a:buNone/>
            </a:pPr>
            <a:r>
              <a:rPr lang="es-ES" sz="4300" b="1" dirty="0">
                <a:solidFill>
                  <a:srgbClr val="00B050"/>
                </a:solidFill>
              </a:rPr>
              <a:t>Filipenses 1:27; 2:1-5</a:t>
            </a:r>
          </a:p>
          <a:p>
            <a:pPr marL="914400" lvl="2" indent="0">
              <a:buNone/>
            </a:pPr>
            <a:r>
              <a:rPr lang="es-ES" sz="3200" dirty="0"/>
              <a:t>“como es </a:t>
            </a:r>
            <a:r>
              <a:rPr lang="es-ES" sz="3200" b="1" dirty="0"/>
              <a:t>digno del evangelio</a:t>
            </a:r>
            <a:r>
              <a:rPr lang="es-ES" sz="3200" dirty="0"/>
              <a:t>”</a:t>
            </a:r>
          </a:p>
          <a:p>
            <a:pPr marL="914400" lvl="2" indent="0">
              <a:buNone/>
            </a:pPr>
            <a:r>
              <a:rPr lang="es-ES" sz="3200" dirty="0"/>
              <a:t>“este </a:t>
            </a:r>
            <a:r>
              <a:rPr lang="es-ES" sz="3200" b="1" dirty="0"/>
              <a:t>sentir</a:t>
            </a:r>
            <a:r>
              <a:rPr lang="es-ES" sz="3200" dirty="0"/>
              <a:t> </a:t>
            </a:r>
            <a:r>
              <a:rPr lang="es-ES" sz="3200" b="1" dirty="0"/>
              <a:t>que hubo </a:t>
            </a:r>
            <a:r>
              <a:rPr lang="es-ES" sz="3200" dirty="0"/>
              <a:t>también </a:t>
            </a:r>
            <a:r>
              <a:rPr lang="es-ES" sz="3200" b="1" dirty="0"/>
              <a:t>en Cristo </a:t>
            </a:r>
            <a:r>
              <a:rPr lang="es-ES" sz="3200" dirty="0"/>
              <a:t>Jesús” </a:t>
            </a:r>
          </a:p>
          <a:p>
            <a:pPr marL="914400" lvl="2" indent="0">
              <a:buNone/>
            </a:pPr>
            <a:endParaRPr lang="es-E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7E3184-6801-F045-9A15-E0A7A526D2FD}"/>
              </a:ext>
            </a:extLst>
          </p:cNvPr>
          <p:cNvSpPr txBox="1">
            <a:spLocks/>
          </p:cNvSpPr>
          <p:nvPr/>
        </p:nvSpPr>
        <p:spPr>
          <a:xfrm>
            <a:off x="990600" y="-4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FF0000"/>
                </a:solidFill>
              </a:rPr>
              <a:t>La Iglesia Gloriosa</a:t>
            </a:r>
          </a:p>
        </p:txBody>
      </p:sp>
    </p:spTree>
    <p:extLst>
      <p:ext uri="{BB962C8B-B14F-4D97-AF65-F5344CB8AC3E}">
        <p14:creationId xmlns:p14="http://schemas.microsoft.com/office/powerpoint/2010/main" val="1490933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517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Vicki Copeland</dc:creator>
  <cp:lastModifiedBy>Vicki Copeland</cp:lastModifiedBy>
  <cp:revision>48</cp:revision>
  <dcterms:created xsi:type="dcterms:W3CDTF">2025-08-08T17:57:01Z</dcterms:created>
  <dcterms:modified xsi:type="dcterms:W3CDTF">2025-08-09T18:37:37Z</dcterms:modified>
</cp:coreProperties>
</file>